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7" r:id="rId5"/>
  </p:sldMasterIdLst>
  <p:notesMasterIdLst>
    <p:notesMasterId r:id="rId18"/>
  </p:notesMasterIdLst>
  <p:sldIdLst>
    <p:sldId id="256" r:id="rId6"/>
    <p:sldId id="2217" r:id="rId7"/>
    <p:sldId id="2027" r:id="rId8"/>
    <p:sldId id="1833" r:id="rId9"/>
    <p:sldId id="2213" r:id="rId10"/>
    <p:sldId id="1670" r:id="rId11"/>
    <p:sldId id="2023" r:id="rId12"/>
    <p:sldId id="1823" r:id="rId13"/>
    <p:sldId id="2214" r:id="rId14"/>
    <p:sldId id="1837" r:id="rId15"/>
    <p:sldId id="2026"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163555"/>
    <a:srgbClr val="BFBFBF"/>
    <a:srgbClr val="3076BC"/>
    <a:srgbClr val="F2F2F2"/>
    <a:srgbClr val="2356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CA8319-7975-4DD3-8CBC-46B1F86FCFEB}" v="74" dt="2018-06-06T20:03:39.2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897" autoAdjust="0"/>
  </p:normalViewPr>
  <p:slideViewPr>
    <p:cSldViewPr snapToGrid="0">
      <p:cViewPr varScale="1">
        <p:scale>
          <a:sx n="81" d="100"/>
          <a:sy n="81" d="100"/>
        </p:scale>
        <p:origin x="1701" y="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Barker" userId="51141472-efc7-4b0d-953d-f21b0863a1d6" providerId="ADAL" clId="{BACA8319-7975-4DD3-8CBC-46B1F86FCFEB}"/>
    <pc:docChg chg="custSel modSld">
      <pc:chgData name="Chris Barker" userId="51141472-efc7-4b0d-953d-f21b0863a1d6" providerId="ADAL" clId="{BACA8319-7975-4DD3-8CBC-46B1F86FCFEB}" dt="2018-06-06T20:03:39.210" v="70" actId="20577"/>
      <pc:docMkLst>
        <pc:docMk/>
      </pc:docMkLst>
      <pc:sldChg chg="modNotesTx">
        <pc:chgData name="Chris Barker" userId="51141472-efc7-4b0d-953d-f21b0863a1d6" providerId="ADAL" clId="{BACA8319-7975-4DD3-8CBC-46B1F86FCFEB}" dt="2018-06-06T20:03:39.210" v="70" actId="20577"/>
        <pc:sldMkLst>
          <pc:docMk/>
          <pc:sldMk cId="1644128022" sldId="256"/>
        </pc:sldMkLst>
      </pc:sldChg>
    </pc:docChg>
  </pc:docChgLst>
  <pc:docChgLst>
    <pc:chgData name="Alexandre Zollinger Chohfi" userId="777d994e-63de-482e-9205-25e0a03bf3c4" providerId="ADAL" clId="{732149E0-66CB-4272-BB47-EDCED806A9C1}"/>
    <pc:docChg chg="undo modSld">
      <pc:chgData name="Alexandre Zollinger Chohfi" userId="777d994e-63de-482e-9205-25e0a03bf3c4" providerId="ADAL" clId="{732149E0-66CB-4272-BB47-EDCED806A9C1}" dt="2018-05-25T23:25:16.957" v="239" actId="20577"/>
      <pc:docMkLst>
        <pc:docMk/>
      </pc:docMkLst>
      <pc:sldChg chg="modNotesTx">
        <pc:chgData name="Alexandre Zollinger Chohfi" userId="777d994e-63de-482e-9205-25e0a03bf3c4" providerId="ADAL" clId="{732149E0-66CB-4272-BB47-EDCED806A9C1}" dt="2018-05-25T23:21:39.176" v="220" actId="20577"/>
        <pc:sldMkLst>
          <pc:docMk/>
          <pc:sldMk cId="1793706927" sldId="1670"/>
        </pc:sldMkLst>
      </pc:sldChg>
      <pc:sldChg chg="modNotesTx">
        <pc:chgData name="Alexandre Zollinger Chohfi" userId="777d994e-63de-482e-9205-25e0a03bf3c4" providerId="ADAL" clId="{732149E0-66CB-4272-BB47-EDCED806A9C1}" dt="2018-05-25T23:22:51.411" v="225" actId="20577"/>
        <pc:sldMkLst>
          <pc:docMk/>
          <pc:sldMk cId="3496689385" sldId="1823"/>
        </pc:sldMkLst>
      </pc:sldChg>
      <pc:sldChg chg="modNotesTx">
        <pc:chgData name="Alexandre Zollinger Chohfi" userId="777d994e-63de-482e-9205-25e0a03bf3c4" providerId="ADAL" clId="{732149E0-66CB-4272-BB47-EDCED806A9C1}" dt="2018-05-25T20:16:04.286" v="53" actId="20577"/>
        <pc:sldMkLst>
          <pc:docMk/>
          <pc:sldMk cId="3485833137" sldId="1833"/>
        </pc:sldMkLst>
      </pc:sldChg>
      <pc:sldChg chg="modNotesTx">
        <pc:chgData name="Alexandre Zollinger Chohfi" userId="777d994e-63de-482e-9205-25e0a03bf3c4" providerId="ADAL" clId="{732149E0-66CB-4272-BB47-EDCED806A9C1}" dt="2018-05-25T23:21:57.288" v="221" actId="6549"/>
        <pc:sldMkLst>
          <pc:docMk/>
          <pc:sldMk cId="1414755536" sldId="2022"/>
        </pc:sldMkLst>
      </pc:sldChg>
      <pc:sldChg chg="modNotesTx">
        <pc:chgData name="Alexandre Zollinger Chohfi" userId="777d994e-63de-482e-9205-25e0a03bf3c4" providerId="ADAL" clId="{732149E0-66CB-4272-BB47-EDCED806A9C1}" dt="2018-05-25T20:44:17.501" v="157" actId="6549"/>
        <pc:sldMkLst>
          <pc:docMk/>
          <pc:sldMk cId="1745929543" sldId="2023"/>
        </pc:sldMkLst>
      </pc:sldChg>
      <pc:sldChg chg="modNotesTx">
        <pc:chgData name="Alexandre Zollinger Chohfi" userId="777d994e-63de-482e-9205-25e0a03bf3c4" providerId="ADAL" clId="{732149E0-66CB-4272-BB47-EDCED806A9C1}" dt="2018-05-25T20:13:42.158" v="35" actId="113"/>
        <pc:sldMkLst>
          <pc:docMk/>
          <pc:sldMk cId="115332169" sldId="2027"/>
        </pc:sldMkLst>
      </pc:sldChg>
      <pc:sldChg chg="modNotesTx">
        <pc:chgData name="Alexandre Zollinger Chohfi" userId="777d994e-63de-482e-9205-25e0a03bf3c4" providerId="ADAL" clId="{732149E0-66CB-4272-BB47-EDCED806A9C1}" dt="2018-05-25T20:23:05.766" v="100" actId="20577"/>
        <pc:sldMkLst>
          <pc:docMk/>
          <pc:sldMk cId="3942905456" sldId="2213"/>
        </pc:sldMkLst>
      </pc:sldChg>
      <pc:sldChg chg="modNotesTx">
        <pc:chgData name="Alexandre Zollinger Chohfi" userId="777d994e-63de-482e-9205-25e0a03bf3c4" providerId="ADAL" clId="{732149E0-66CB-4272-BB47-EDCED806A9C1}" dt="2018-05-25T23:25:16.957" v="239" actId="20577"/>
        <pc:sldMkLst>
          <pc:docMk/>
          <pc:sldMk cId="1490729355" sldId="2214"/>
        </pc:sldMkLst>
      </pc:sldChg>
      <pc:sldChg chg="modNotesTx">
        <pc:chgData name="Alexandre Zollinger Chohfi" userId="777d994e-63de-482e-9205-25e0a03bf3c4" providerId="ADAL" clId="{732149E0-66CB-4272-BB47-EDCED806A9C1}" dt="2018-05-25T20:12:35.075" v="25" actId="12"/>
        <pc:sldMkLst>
          <pc:docMk/>
          <pc:sldMk cId="1474394835" sldId="2217"/>
        </pc:sldMkLst>
      </pc:sldChg>
    </pc:docChg>
  </pc:docChgLst>
  <pc:docChgLst>
    <pc:chgData name="Chris Barker" userId="S::cbarker@microsoft.com::51141472-efc7-4b0d-953d-f21b0863a1d6" providerId="AD" clId="Web-{FBE84C2B-4631-46E0-9360-569328386BB0}"/>
    <pc:docChg chg="modSld">
      <pc:chgData name="Chris Barker" userId="S::cbarker@microsoft.com::51141472-efc7-4b0d-953d-f21b0863a1d6" providerId="AD" clId="Web-{FBE84C2B-4631-46E0-9360-569328386BB0}" dt="2018-05-25T02:20:55.804" v="2" actId="20577"/>
      <pc:docMkLst>
        <pc:docMk/>
      </pc:docMkLst>
      <pc:sldChg chg="modSp">
        <pc:chgData name="Chris Barker" userId="S::cbarker@microsoft.com::51141472-efc7-4b0d-953d-f21b0863a1d6" providerId="AD" clId="Web-{FBE84C2B-4631-46E0-9360-569328386BB0}" dt="2018-05-25T02:20:54.460" v="0" actId="20577"/>
        <pc:sldMkLst>
          <pc:docMk/>
          <pc:sldMk cId="1051609572" sldId="266"/>
        </pc:sldMkLst>
        <pc:spChg chg="mod">
          <ac:chgData name="Chris Barker" userId="S::cbarker@microsoft.com::51141472-efc7-4b0d-953d-f21b0863a1d6" providerId="AD" clId="Web-{FBE84C2B-4631-46E0-9360-569328386BB0}" dt="2018-05-25T02:20:54.460" v="0" actId="20577"/>
          <ac:spMkLst>
            <pc:docMk/>
            <pc:sldMk cId="1051609572" sldId="266"/>
            <ac:spMk id="4" creationId="{0D02070F-BA65-4753-AA11-E2E7BC2AB267}"/>
          </ac:spMkLst>
        </pc:spChg>
      </pc:sldChg>
    </pc:docChg>
  </pc:docChgLst>
  <pc:docChgLst>
    <pc:chgData name="Nikola Metulev" userId="77b51a0f-c7a4-43b7-b7e2-0d34cc7f0782" providerId="ADAL" clId="{C2B42540-D318-4D85-9D5E-0B7763C020F8}"/>
    <pc:docChg chg="undo custSel delSld modSld sldOrd">
      <pc:chgData name="Nikola Metulev" userId="77b51a0f-c7a4-43b7-b7e2-0d34cc7f0782" providerId="ADAL" clId="{C2B42540-D318-4D85-9D5E-0B7763C020F8}" dt="2018-05-20T02:05:37.854" v="1579" actId="20577"/>
      <pc:docMkLst>
        <pc:docMk/>
      </pc:docMkLst>
      <pc:sldChg chg="modSp">
        <pc:chgData name="Nikola Metulev" userId="77b51a0f-c7a4-43b7-b7e2-0d34cc7f0782" providerId="ADAL" clId="{C2B42540-D318-4D85-9D5E-0B7763C020F8}" dt="2018-05-20T02:05:37.854" v="1579" actId="20577"/>
        <pc:sldMkLst>
          <pc:docMk/>
          <pc:sldMk cId="1051609572" sldId="266"/>
        </pc:sldMkLst>
        <pc:spChg chg="mod">
          <ac:chgData name="Nikola Metulev" userId="77b51a0f-c7a4-43b7-b7e2-0d34cc7f0782" providerId="ADAL" clId="{C2B42540-D318-4D85-9D5E-0B7763C020F8}" dt="2018-05-20T02:05:37.854" v="1579" actId="20577"/>
          <ac:spMkLst>
            <pc:docMk/>
            <pc:sldMk cId="1051609572" sldId="266"/>
            <ac:spMk id="3" creationId="{E3903310-9D61-416E-8052-3A89EE20E327}"/>
          </ac:spMkLst>
        </pc:spChg>
      </pc:sldChg>
      <pc:sldChg chg="modSp">
        <pc:chgData name="Nikola Metulev" userId="77b51a0f-c7a4-43b7-b7e2-0d34cc7f0782" providerId="ADAL" clId="{C2B42540-D318-4D85-9D5E-0B7763C020F8}" dt="2018-05-18T04:09:50.937" v="28" actId="20577"/>
        <pc:sldMkLst>
          <pc:docMk/>
          <pc:sldMk cId="1414755536" sldId="2022"/>
        </pc:sldMkLst>
        <pc:spChg chg="mod">
          <ac:chgData name="Nikola Metulev" userId="77b51a0f-c7a4-43b7-b7e2-0d34cc7f0782" providerId="ADAL" clId="{C2B42540-D318-4D85-9D5E-0B7763C020F8}" dt="2018-05-18T04:09:50.937" v="28" actId="20577"/>
          <ac:spMkLst>
            <pc:docMk/>
            <pc:sldMk cId="1414755536" sldId="2022"/>
            <ac:spMk id="3" creationId="{58132E25-DF43-4F80-8A7C-A045376FC081}"/>
          </ac:spMkLst>
        </pc:spChg>
      </pc:sldChg>
      <pc:sldChg chg="modSp modNotesTx">
        <pc:chgData name="Nikola Metulev" userId="77b51a0f-c7a4-43b7-b7e2-0d34cc7f0782" providerId="ADAL" clId="{C2B42540-D318-4D85-9D5E-0B7763C020F8}" dt="2018-05-20T02:03:32.893" v="1433" actId="20577"/>
        <pc:sldMkLst>
          <pc:docMk/>
          <pc:sldMk cId="1745929543" sldId="2023"/>
        </pc:sldMkLst>
        <pc:spChg chg="mod">
          <ac:chgData name="Nikola Metulev" userId="77b51a0f-c7a4-43b7-b7e2-0d34cc7f0782" providerId="ADAL" clId="{C2B42540-D318-4D85-9D5E-0B7763C020F8}" dt="2018-05-20T01:55:32.484" v="548" actId="6549"/>
          <ac:spMkLst>
            <pc:docMk/>
            <pc:sldMk cId="1745929543" sldId="2023"/>
            <ac:spMk id="2" creationId="{F4A5BF05-9401-4315-BE7B-58561B58F990}"/>
          </ac:spMkLst>
        </pc:spChg>
        <pc:spChg chg="mod">
          <ac:chgData name="Nikola Metulev" userId="77b51a0f-c7a4-43b7-b7e2-0d34cc7f0782" providerId="ADAL" clId="{C2B42540-D318-4D85-9D5E-0B7763C020F8}" dt="2018-05-18T04:09:55.409" v="29" actId="20577"/>
          <ac:spMkLst>
            <pc:docMk/>
            <pc:sldMk cId="1745929543" sldId="2023"/>
            <ac:spMk id="3" creationId="{225378E7-EA0F-4998-913E-61D6000A117E}"/>
          </ac:spMkLst>
        </pc:spChg>
      </pc:sldChg>
      <pc:sldChg chg="modSp modNotesTx">
        <pc:chgData name="Nikola Metulev" userId="77b51a0f-c7a4-43b7-b7e2-0d34cc7f0782" providerId="ADAL" clId="{C2B42540-D318-4D85-9D5E-0B7763C020F8}" dt="2018-05-20T02:02:39.954" v="1369" actId="20577"/>
        <pc:sldMkLst>
          <pc:docMk/>
          <pc:sldMk cId="3118511744" sldId="2026"/>
        </pc:sldMkLst>
        <pc:spChg chg="mod">
          <ac:chgData name="Nikola Metulev" userId="77b51a0f-c7a4-43b7-b7e2-0d34cc7f0782" providerId="ADAL" clId="{C2B42540-D318-4D85-9D5E-0B7763C020F8}" dt="2018-05-18T04:11:05.967" v="112" actId="20577"/>
          <ac:spMkLst>
            <pc:docMk/>
            <pc:sldMk cId="3118511744" sldId="2026"/>
            <ac:spMk id="3" creationId="{4D74FC0F-D46C-4854-AC70-E8A345FFC4D6}"/>
          </ac:spMkLst>
        </pc:spChg>
      </pc:sldChg>
      <pc:sldChg chg="modSp">
        <pc:chgData name="Nikola Metulev" userId="77b51a0f-c7a4-43b7-b7e2-0d34cc7f0782" providerId="ADAL" clId="{C2B42540-D318-4D85-9D5E-0B7763C020F8}" dt="2018-05-18T04:09:22.560" v="27" actId="20577"/>
        <pc:sldMkLst>
          <pc:docMk/>
          <pc:sldMk cId="3942905456" sldId="2213"/>
        </pc:sldMkLst>
        <pc:spChg chg="mod">
          <ac:chgData name="Nikola Metulev" userId="77b51a0f-c7a4-43b7-b7e2-0d34cc7f0782" providerId="ADAL" clId="{C2B42540-D318-4D85-9D5E-0B7763C020F8}" dt="2018-05-18T04:09:22.560" v="27" actId="20577"/>
          <ac:spMkLst>
            <pc:docMk/>
            <pc:sldMk cId="3942905456" sldId="2213"/>
            <ac:spMk id="167" creationId="{E6DAEA1B-DC96-4B5D-BFC5-75B256D4D14F}"/>
          </ac:spMkLst>
        </pc:spChg>
      </pc:sldChg>
      <pc:sldChg chg="modNotesTx">
        <pc:chgData name="Nikola Metulev" userId="77b51a0f-c7a4-43b7-b7e2-0d34cc7f0782" providerId="ADAL" clId="{C2B42540-D318-4D85-9D5E-0B7763C020F8}" dt="2018-05-20T01:51:28.121" v="546" actId="20577"/>
        <pc:sldMkLst>
          <pc:docMk/>
          <pc:sldMk cId="1474394835" sldId="2217"/>
        </pc:sldMkLst>
      </pc:sldChg>
      <pc:sldMasterChg chg="delSldLayout">
        <pc:chgData name="Nikola Metulev" userId="77b51a0f-c7a4-43b7-b7e2-0d34cc7f0782" providerId="ADAL" clId="{C2B42540-D318-4D85-9D5E-0B7763C020F8}" dt="2018-05-18T04:08:35.948" v="19" actId="2696"/>
        <pc:sldMasterMkLst>
          <pc:docMk/>
          <pc:sldMasterMk cId="397516419" sldId="2147483660"/>
        </pc:sldMasterMkLst>
      </pc:sldMasterChg>
    </pc:docChg>
  </pc:docChgLst>
  <pc:docChgLst>
    <pc:chgData name="Eric Ahlstrom" userId="8fbf5066-74a6-4cc4-ae9b-e79ac89617c1" providerId="ADAL" clId="{96BD39BD-16F2-43B5-9CC0-5B4F72C6180F}"/>
    <pc:docChg chg="modSld">
      <pc:chgData name="Eric Ahlstrom" userId="8fbf5066-74a6-4cc4-ae9b-e79ac89617c1" providerId="ADAL" clId="{96BD39BD-16F2-43B5-9CC0-5B4F72C6180F}" dt="2018-05-22T23:01:15.476" v="16" actId="20577"/>
      <pc:docMkLst>
        <pc:docMk/>
      </pc:docMkLst>
      <pc:sldChg chg="modSp">
        <pc:chgData name="Eric Ahlstrom" userId="8fbf5066-74a6-4cc4-ae9b-e79ac89617c1" providerId="ADAL" clId="{96BD39BD-16F2-43B5-9CC0-5B4F72C6180F}" dt="2018-05-22T23:01:02.803" v="3" actId="20577"/>
        <pc:sldMkLst>
          <pc:docMk/>
          <pc:sldMk cId="1644128022" sldId="256"/>
        </pc:sldMkLst>
        <pc:spChg chg="mod">
          <ac:chgData name="Eric Ahlstrom" userId="8fbf5066-74a6-4cc4-ae9b-e79ac89617c1" providerId="ADAL" clId="{96BD39BD-16F2-43B5-9CC0-5B4F72C6180F}" dt="2018-05-22T23:00:59.891" v="2" actId="20577"/>
          <ac:spMkLst>
            <pc:docMk/>
            <pc:sldMk cId="1644128022" sldId="256"/>
            <ac:spMk id="2" creationId="{9626C82D-2F8C-4ECE-841D-50A8C4D4F27D}"/>
          </ac:spMkLst>
        </pc:spChg>
        <pc:spChg chg="mod">
          <ac:chgData name="Eric Ahlstrom" userId="8fbf5066-74a6-4cc4-ae9b-e79ac89617c1" providerId="ADAL" clId="{96BD39BD-16F2-43B5-9CC0-5B4F72C6180F}" dt="2018-05-22T23:01:02.803" v="3" actId="20577"/>
          <ac:spMkLst>
            <pc:docMk/>
            <pc:sldMk cId="1644128022" sldId="256"/>
            <ac:spMk id="3" creationId="{AA5FD42D-361C-4043-8EA0-DF1A76347E9E}"/>
          </ac:spMkLst>
        </pc:spChg>
      </pc:sldChg>
      <pc:sldChg chg="modSp">
        <pc:chgData name="Eric Ahlstrom" userId="8fbf5066-74a6-4cc4-ae9b-e79ac89617c1" providerId="ADAL" clId="{96BD39BD-16F2-43B5-9CC0-5B4F72C6180F}" dt="2018-05-22T23:01:15.476" v="16" actId="20577"/>
        <pc:sldMkLst>
          <pc:docMk/>
          <pc:sldMk cId="841029428" sldId="258"/>
        </pc:sldMkLst>
        <pc:spChg chg="mod">
          <ac:chgData name="Eric Ahlstrom" userId="8fbf5066-74a6-4cc4-ae9b-e79ac89617c1" providerId="ADAL" clId="{96BD39BD-16F2-43B5-9CC0-5B4F72C6180F}" dt="2018-05-22T23:01:10.259" v="4" actId="6549"/>
          <ac:spMkLst>
            <pc:docMk/>
            <pc:sldMk cId="841029428" sldId="258"/>
            <ac:spMk id="2" creationId="{CB0AB5B4-9D22-47D2-B64D-6B63C23C1BDE}"/>
          </ac:spMkLst>
        </pc:spChg>
        <pc:spChg chg="mod">
          <ac:chgData name="Eric Ahlstrom" userId="8fbf5066-74a6-4cc4-ae9b-e79ac89617c1" providerId="ADAL" clId="{96BD39BD-16F2-43B5-9CC0-5B4F72C6180F}" dt="2018-05-22T23:01:15.476" v="16" actId="20577"/>
          <ac:spMkLst>
            <pc:docMk/>
            <pc:sldMk cId="841029428" sldId="258"/>
            <ac:spMk id="9" creationId="{60CEA85B-B48B-42D4-9044-3C635214FE7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88EA9D-DEBA-47C4-8CD9-015C985C19E0}" type="datetimeFigureOut">
              <a:rPr lang="en-US" smtClean="0"/>
              <a:t>6/29/2018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F0CEA4-3C59-4EA5-AD44-54F93089B1FC}" type="slidenum">
              <a:rPr lang="en-US" smtClean="0"/>
              <a:t>‹#›</a:t>
            </a:fld>
            <a:endParaRPr lang="en-US"/>
          </a:p>
        </p:txBody>
      </p:sp>
    </p:spTree>
    <p:extLst>
      <p:ext uri="{BB962C8B-B14F-4D97-AF65-F5344CB8AC3E}">
        <p14:creationId xmlns:p14="http://schemas.microsoft.com/office/powerpoint/2010/main" val="1333170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microsoft.com/en-us/store/p/emoji8/9n5vj4hkp6x1?rtc=1&amp;activetab=pivot:overviewtab"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onnx.ai/"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a:solidFill>
                  <a:schemeClr val="tx1"/>
                </a:solidFill>
                <a:effectLst/>
                <a:latin typeface="+mn-lt"/>
                <a:ea typeface="+mn-ea"/>
                <a:cs typeface="+mn-cs"/>
              </a:rPr>
              <a:t>DEMOS: </a:t>
            </a:r>
            <a:r>
              <a:rPr lang="en-US" sz="1200" b="0" i="0" u="none" strike="noStrike" kern="1200" dirty="0">
                <a:solidFill>
                  <a:schemeClr val="tx1"/>
                </a:solidFill>
                <a:effectLst/>
                <a:latin typeface="+mn-lt"/>
                <a:ea typeface="+mn-ea"/>
                <a:cs typeface="+mn-cs"/>
              </a:rPr>
              <a:t>https://github.com/Microsoft/InsiderDevTour18-ML</a:t>
            </a:r>
            <a:endParaRPr lang="en-US" sz="1200" b="1" kern="1200" dirty="0">
              <a:solidFill>
                <a:schemeClr val="tx1"/>
              </a:solidFill>
              <a:effectLst/>
              <a:latin typeface="+mn-lt"/>
              <a:ea typeface="+mn-ea"/>
              <a:cs typeface="+mn-cs"/>
            </a:endParaRPr>
          </a:p>
          <a:p>
            <a:endParaRPr lang="en-US" b="1" dirty="0"/>
          </a:p>
          <a:p>
            <a:r>
              <a:rPr lang="en-US" b="1" dirty="0"/>
              <a:t>DEMO NOTE / TROUBLESHOOTING</a:t>
            </a:r>
          </a:p>
          <a:p>
            <a:endParaRPr lang="en-US" b="1" dirty="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kern="1200" dirty="0">
                <a:solidFill>
                  <a:schemeClr val="tx1"/>
                </a:solidFill>
                <a:effectLst/>
                <a:latin typeface="+mn-lt"/>
                <a:ea typeface="+mn-ea"/>
                <a:cs typeface="+mn-cs"/>
              </a:rPr>
              <a:t>Demos with webcam input require decent performance laptop. Be sure to turn on “optimize for performance” by selecting the battery icon in the sys tray.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BFF0CEA4-3C59-4EA5-AD44-54F93089B1FC}" type="slidenum">
              <a:rPr lang="en-US" smtClean="0"/>
              <a:t>1</a:t>
            </a:fld>
            <a:endParaRPr lang="en-US"/>
          </a:p>
        </p:txBody>
      </p:sp>
    </p:spTree>
    <p:extLst>
      <p:ext uri="{BB962C8B-B14F-4D97-AF65-F5344CB8AC3E}">
        <p14:creationId xmlns:p14="http://schemas.microsoft.com/office/powerpoint/2010/main" val="3831702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sz="800"/>
              <a:t>Azure Machine Learning Services gives you an end-to-end solution to prepare data, and train your model in the Cloud.</a:t>
            </a:r>
          </a:p>
          <a:p>
            <a:pPr marL="171450" indent="-171450">
              <a:buFont typeface="Arial" panose="020B0604020202020204" pitchFamily="34" charset="0"/>
              <a:buChar char="•"/>
            </a:pPr>
            <a:r>
              <a:rPr lang="en-US" sz="800" b="1"/>
              <a:t>Just modify your training scripts to save an ONNX file.</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8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800" err="1"/>
              <a:t>WinMLTools</a:t>
            </a:r>
            <a:r>
              <a:rPr lang="en-US" sz="800"/>
              <a:t> converts existing models from </a:t>
            </a:r>
            <a:r>
              <a:rPr lang="en-US" sz="800" err="1"/>
              <a:t>CoreML</a:t>
            </a:r>
            <a:r>
              <a:rPr lang="en-US" sz="800"/>
              <a:t>, </a:t>
            </a:r>
            <a:r>
              <a:rPr lang="en-US" sz="800" err="1"/>
              <a:t>scikit</a:t>
            </a:r>
            <a:r>
              <a:rPr lang="en-US" sz="800"/>
              <a:t>-learn, LIBSVM, and </a:t>
            </a:r>
            <a:r>
              <a:rPr lang="en-US" sz="800" err="1"/>
              <a:t>XGBoost</a:t>
            </a:r>
            <a:endParaRPr lang="en-US" sz="800"/>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b="1" err="1"/>
              <a:t>WinMLTools</a:t>
            </a:r>
            <a:r>
              <a:rPr lang="en-US" sz="800" b="1"/>
              <a:t> is a python package that you can pip install to perform conversions.</a:t>
            </a:r>
          </a:p>
          <a:p>
            <a:pPr marL="171450" indent="-171450">
              <a:buFont typeface="Arial" panose="020B0604020202020204" pitchFamily="34" charset="0"/>
              <a:buChar char="•"/>
            </a:pPr>
            <a:endParaRPr lang="en-US" sz="800"/>
          </a:p>
          <a:p>
            <a:pPr marL="0" indent="0">
              <a:buNone/>
            </a:pPr>
            <a:endParaRPr lang="en-US" sz="800"/>
          </a:p>
          <a:p>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6/29/2018 10:48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632200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Follow </a:t>
            </a:r>
            <a:r>
              <a:rPr lang="en-US" sz="1200" b="1" i="0" u="none" strike="noStrike" kern="1200" err="1">
                <a:solidFill>
                  <a:schemeClr val="tx1"/>
                </a:solidFill>
                <a:effectLst/>
                <a:latin typeface="+mn-lt"/>
                <a:ea typeface="+mn-ea"/>
                <a:cs typeface="+mn-cs"/>
              </a:rPr>
              <a:t>CustomVision</a:t>
            </a:r>
            <a:r>
              <a:rPr lang="en-US" sz="1200" b="1" i="0" u="none" strike="noStrike" kern="1200">
                <a:solidFill>
                  <a:schemeClr val="tx1"/>
                </a:solidFill>
                <a:effectLst/>
                <a:latin typeface="+mn-lt"/>
                <a:ea typeface="+mn-ea"/>
                <a:cs typeface="+mn-cs"/>
              </a:rPr>
              <a:t> and </a:t>
            </a:r>
            <a:r>
              <a:rPr lang="en-US" sz="1200" b="1" i="0" u="none" strike="noStrike" kern="1200" err="1">
                <a:solidFill>
                  <a:schemeClr val="tx1"/>
                </a:solidFill>
                <a:effectLst/>
                <a:latin typeface="+mn-lt"/>
                <a:ea typeface="+mn-ea"/>
                <a:cs typeface="+mn-cs"/>
              </a:rPr>
              <a:t>AlarmML</a:t>
            </a:r>
            <a:r>
              <a:rPr lang="en-US" sz="1200" b="1" i="0" u="none" strike="noStrike" kern="1200">
                <a:solidFill>
                  <a:schemeClr val="tx1"/>
                </a:solidFill>
                <a:effectLst/>
                <a:latin typeface="+mn-lt"/>
                <a:ea typeface="+mn-ea"/>
                <a:cs typeface="+mn-cs"/>
              </a:rPr>
              <a:t> </a:t>
            </a:r>
            <a:r>
              <a:rPr lang="en-US"/>
              <a:t>demo steps found in the demo repository on </a:t>
            </a:r>
            <a:r>
              <a:rPr lang="en-US" err="1"/>
              <a:t>Github</a:t>
            </a:r>
            <a:r>
              <a:rPr lang="en-US"/>
              <a:t>: https://github.com/Microsoft/InsiderDevTour18-ML</a:t>
            </a:r>
          </a:p>
        </p:txBody>
      </p:sp>
      <p:sp>
        <p:nvSpPr>
          <p:cNvPr id="4" name="Slide Number Placeholder 3"/>
          <p:cNvSpPr>
            <a:spLocks noGrp="1"/>
          </p:cNvSpPr>
          <p:nvPr>
            <p:ph type="sldNum" sz="quarter" idx="10"/>
          </p:nvPr>
        </p:nvSpPr>
        <p:spPr/>
        <p:txBody>
          <a:bodyPr/>
          <a:lstStyle/>
          <a:p>
            <a:fld id="{BFF0CEA4-3C59-4EA5-AD44-54F93089B1FC}" type="slidenum">
              <a:rPr lang="en-US" smtClean="0"/>
              <a:t>11</a:t>
            </a:fld>
            <a:endParaRPr lang="en-US"/>
          </a:p>
        </p:txBody>
      </p:sp>
    </p:spTree>
    <p:extLst>
      <p:ext uri="{BB962C8B-B14F-4D97-AF65-F5344CB8AC3E}">
        <p14:creationId xmlns:p14="http://schemas.microsoft.com/office/powerpoint/2010/main" val="2001148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FF0CEA4-3C59-4EA5-AD44-54F93089B1FC}" type="slidenum">
              <a:rPr lang="en-US" smtClean="0"/>
              <a:t>12</a:t>
            </a:fld>
            <a:endParaRPr lang="en-US"/>
          </a:p>
        </p:txBody>
      </p:sp>
    </p:spTree>
    <p:extLst>
      <p:ext uri="{BB962C8B-B14F-4D97-AF65-F5344CB8AC3E}">
        <p14:creationId xmlns:p14="http://schemas.microsoft.com/office/powerpoint/2010/main" val="1363525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Everyone in the room is a Machine Learning developer!</a:t>
            </a:r>
          </a:p>
          <a:p>
            <a:endParaRPr lang="en-US" sz="1200" b="0" i="0" u="none" strike="noStrike" kern="1200">
              <a:solidFill>
                <a:schemeClr val="tx1"/>
              </a:solidFill>
              <a:effectLst/>
              <a:latin typeface="+mn-lt"/>
              <a:ea typeface="+mn-ea"/>
              <a:cs typeface="+mn-cs"/>
            </a:endParaRPr>
          </a:p>
          <a:p>
            <a:r>
              <a:rPr lang="en-US"/>
              <a:t>ML is everywhere and chances are you are already using a service that is possible through ML. </a:t>
            </a:r>
          </a:p>
          <a:p>
            <a:endParaRPr lang="en-US"/>
          </a:p>
          <a:p>
            <a:r>
              <a:rPr lang="en-US"/>
              <a:t>We are going to show you how AI and ML can help you solve real problems in your own apps and services and how easy it is to get started with ML today in your own apps</a:t>
            </a:r>
          </a:p>
        </p:txBody>
      </p:sp>
      <p:sp>
        <p:nvSpPr>
          <p:cNvPr id="4" name="Slide Number Placeholder 3"/>
          <p:cNvSpPr>
            <a:spLocks noGrp="1"/>
          </p:cNvSpPr>
          <p:nvPr>
            <p:ph type="sldNum" sz="quarter" idx="10"/>
          </p:nvPr>
        </p:nvSpPr>
        <p:spPr/>
        <p:txBody>
          <a:bodyPr/>
          <a:lstStyle/>
          <a:p>
            <a:fld id="{BFF0CEA4-3C59-4EA5-AD44-54F93089B1FC}" type="slidenum">
              <a:rPr lang="en-US" smtClean="0"/>
              <a:t>2</a:t>
            </a:fld>
            <a:endParaRPr lang="en-US"/>
          </a:p>
        </p:txBody>
      </p:sp>
    </p:spTree>
    <p:extLst>
      <p:ext uri="{BB962C8B-B14F-4D97-AF65-F5344CB8AC3E}">
        <p14:creationId xmlns:p14="http://schemas.microsoft.com/office/powerpoint/2010/main" val="652274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0" indent="0">
              <a:buFont typeface="Arial" panose="020B0604020202020204" pitchFamily="34" charset="0"/>
              <a:buNone/>
            </a:pPr>
            <a:r>
              <a:rPr lang="en-US" sz="1200" kern="1200" dirty="0">
                <a:solidFill>
                  <a:schemeClr val="tx1"/>
                </a:solidFill>
                <a:effectLst/>
                <a:latin typeface="+mn-lt"/>
                <a:ea typeface="+mn-ea"/>
                <a:cs typeface="+mn-cs"/>
              </a:rPr>
              <a:t>Any technology user today has benefitted from machine learning.</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228600" indent="-228600">
              <a:buFont typeface="+mj-lt"/>
              <a:buAutoNum type="arabicPeriod"/>
            </a:pPr>
            <a:r>
              <a:rPr lang="en-US" sz="1200" b="1" kern="1200" dirty="0">
                <a:solidFill>
                  <a:schemeClr val="tx1"/>
                </a:solidFill>
                <a:effectLst/>
                <a:latin typeface="+mn-lt"/>
                <a:ea typeface="+mn-ea"/>
                <a:cs typeface="+mn-cs"/>
              </a:rPr>
              <a:t>Facial recognition</a:t>
            </a:r>
            <a:r>
              <a:rPr lang="en-US" sz="1200" kern="1200" dirty="0">
                <a:solidFill>
                  <a:schemeClr val="tx1"/>
                </a:solidFill>
                <a:effectLst/>
                <a:latin typeface="+mn-lt"/>
                <a:ea typeface="+mn-ea"/>
                <a:cs typeface="+mn-cs"/>
              </a:rPr>
              <a:t> technology allows social media platforms to help users tag and share photos of friends.</a:t>
            </a:r>
          </a:p>
          <a:p>
            <a:pPr marL="228600" indent="-228600">
              <a:buFont typeface="+mj-lt"/>
              <a:buAutoNum type="arabicPeriod"/>
            </a:pPr>
            <a:r>
              <a:rPr lang="en-US" sz="1200" b="1" kern="1200" dirty="0">
                <a:solidFill>
                  <a:schemeClr val="tx1"/>
                </a:solidFill>
                <a:effectLst/>
                <a:latin typeface="+mn-lt"/>
                <a:ea typeface="+mn-ea"/>
                <a:cs typeface="+mn-cs"/>
              </a:rPr>
              <a:t>Recommendation engines</a:t>
            </a:r>
            <a:r>
              <a:rPr lang="en-US" sz="1200" kern="1200" dirty="0">
                <a:solidFill>
                  <a:schemeClr val="tx1"/>
                </a:solidFill>
                <a:effectLst/>
                <a:latin typeface="+mn-lt"/>
                <a:ea typeface="+mn-ea"/>
                <a:cs typeface="+mn-cs"/>
              </a:rPr>
              <a:t>, powered by machine learning, suggest what movies or television shows to watch next based on user preferences.</a:t>
            </a:r>
          </a:p>
          <a:p>
            <a:pPr marL="228600" indent="-228600">
              <a:buFont typeface="+mj-lt"/>
              <a:buAutoNum type="arabicPeriod"/>
            </a:pPr>
            <a:r>
              <a:rPr lang="en-US" sz="1200" b="1" kern="1200" dirty="0">
                <a:solidFill>
                  <a:schemeClr val="tx1"/>
                </a:solidFill>
                <a:effectLst/>
                <a:latin typeface="+mn-lt"/>
                <a:ea typeface="+mn-ea"/>
                <a:cs typeface="+mn-cs"/>
              </a:rPr>
              <a:t>Manufacturing processes</a:t>
            </a:r>
            <a:r>
              <a:rPr lang="en-US" sz="1200" kern="1200" dirty="0">
                <a:solidFill>
                  <a:schemeClr val="tx1"/>
                </a:solidFill>
                <a:effectLst/>
                <a:latin typeface="+mn-lt"/>
                <a:ea typeface="+mn-ea"/>
                <a:cs typeface="+mn-cs"/>
              </a:rPr>
              <a:t> contain sensors that collect vast amounts of data and are able to predict failures and react in real time.</a:t>
            </a:r>
          </a:p>
          <a:p>
            <a:pPr marL="228600" indent="-228600">
              <a:buFont typeface="+mj-lt"/>
              <a:buAutoNum type="arabicPeriod"/>
            </a:pPr>
            <a:r>
              <a:rPr lang="en-US" sz="1200" b="1" kern="1200" dirty="0">
                <a:solidFill>
                  <a:schemeClr val="tx1"/>
                </a:solidFill>
                <a:effectLst/>
                <a:latin typeface="+mn-lt"/>
                <a:ea typeface="+mn-ea"/>
                <a:cs typeface="+mn-cs"/>
              </a:rPr>
              <a:t>Self-driving cars</a:t>
            </a:r>
            <a:r>
              <a:rPr lang="en-US" sz="1200" kern="1200" dirty="0">
                <a:solidFill>
                  <a:schemeClr val="tx1"/>
                </a:solidFill>
                <a:effectLst/>
                <a:latin typeface="+mn-lt"/>
                <a:ea typeface="+mn-ea"/>
                <a:cs typeface="+mn-cs"/>
              </a:rPr>
              <a:t> that rely on machine learning to navigate are already being tested and may soon be available to consumers. </a:t>
            </a:r>
            <a:endParaRPr lang="en-US" b="1" dirty="0"/>
          </a:p>
          <a:p>
            <a:pPr marL="0" indent="0">
              <a:buFont typeface="Arial" panose="020B0604020202020204" pitchFamily="34" charset="0"/>
              <a:buNone/>
            </a:pPr>
            <a:endParaRPr lang="en-US" dirty="0"/>
          </a:p>
          <a:p>
            <a:pPr marL="0" indent="0">
              <a:buFont typeface="Arial" panose="020B0604020202020204" pitchFamily="34" charset="0"/>
              <a:buNone/>
            </a:pPr>
            <a:r>
              <a:rPr lang="en-US" dirty="0"/>
              <a:t>In our projects, we are often asked to solve </a:t>
            </a:r>
            <a:r>
              <a:rPr lang="en-US" b="1" dirty="0"/>
              <a:t>very hard problems</a:t>
            </a:r>
            <a:r>
              <a:rPr lang="en-US" dirty="0"/>
              <a:t>.  </a:t>
            </a:r>
          </a:p>
          <a:p>
            <a:pPr marL="384432" lvl="1" indent="-171450">
              <a:buFont typeface="Arial" panose="020B0604020202020204" pitchFamily="34" charset="0"/>
              <a:buChar char="•"/>
            </a:pPr>
            <a:endParaRPr lang="en-US" baseline="0" dirty="0"/>
          </a:p>
          <a:p>
            <a:pPr marL="0" indent="0">
              <a:buFont typeface="Arial" panose="020B0604020202020204" pitchFamily="34" charset="0"/>
              <a:buNone/>
            </a:pPr>
            <a:r>
              <a:rPr lang="en-US" dirty="0"/>
              <a:t>These three problems have something </a:t>
            </a:r>
            <a:r>
              <a:rPr lang="en-US" b="1" dirty="0"/>
              <a:t>in common</a:t>
            </a:r>
            <a:r>
              <a:rPr lang="en-US" dirty="0"/>
              <a:t> – they are </a:t>
            </a:r>
            <a:r>
              <a:rPr lang="en-US" b="1" dirty="0"/>
              <a:t>relatively easy for a human to solve</a:t>
            </a:r>
            <a:r>
              <a:rPr lang="en-US" dirty="0"/>
              <a:t>, but are </a:t>
            </a:r>
            <a:r>
              <a:rPr lang="en-US" b="1" dirty="0"/>
              <a:t>difficult to program a computer to do</a:t>
            </a:r>
            <a:r>
              <a:rPr lang="en-US" dirty="0"/>
              <a:t>.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is especially true, when the only tool available for us is </a:t>
            </a:r>
            <a:r>
              <a:rPr lang="en-US" b="1" dirty="0"/>
              <a:t>procedural code</a:t>
            </a:r>
            <a:r>
              <a:rPr lang="en-US" dirty="0"/>
              <a:t> and </a:t>
            </a:r>
            <a:r>
              <a:rPr lang="en-US" b="1" dirty="0"/>
              <a:t>traditional algorithms</a:t>
            </a:r>
            <a:r>
              <a:rPr lang="en-US" dirty="0"/>
              <a:t>.  </a:t>
            </a:r>
          </a:p>
          <a:p>
            <a:pPr marL="0" indent="0">
              <a:buFont typeface="Arial" panose="020B0604020202020204" pitchFamily="34" charset="0"/>
              <a:buNone/>
            </a:pPr>
            <a:endParaRPr lang="en-US" b="1" dirty="0"/>
          </a:p>
          <a:p>
            <a:pPr marL="0" indent="0">
              <a:buFont typeface="Arial" panose="020B0604020202020204" pitchFamily="34" charset="0"/>
              <a:buNone/>
            </a:pPr>
            <a:r>
              <a:rPr lang="en-US" sz="1200" b="1" dirty="0"/>
              <a:t>This is where AI can help!</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6/29/2018 10:48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507585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aseline="0"/>
              <a:t>Let me show you an example of a problem that Microsoft uses AI to solve.</a:t>
            </a:r>
          </a:p>
          <a:p>
            <a:pPr marL="171450" indent="-171450">
              <a:buFont typeface="Arial" panose="020B0604020202020204" pitchFamily="34" charset="0"/>
              <a:buChar char="•"/>
            </a:pPr>
            <a:endParaRPr lang="en-US" baseline="0"/>
          </a:p>
          <a:p>
            <a:pPr marL="171450" indent="-171450">
              <a:buFont typeface="Arial" panose="020B0604020202020204" pitchFamily="34" charset="0"/>
              <a:buChar char="•"/>
            </a:pPr>
            <a:r>
              <a:rPr lang="en-US" baseline="0"/>
              <a:t>Using AI techniques - the </a:t>
            </a:r>
            <a:r>
              <a:rPr lang="en-US" b="1" baseline="0"/>
              <a:t>Windows Ink</a:t>
            </a:r>
            <a:r>
              <a:rPr lang="en-US" baseline="0"/>
              <a:t> platform can assign </a:t>
            </a:r>
            <a:r>
              <a:rPr lang="en-US" b="1" baseline="0"/>
              <a:t>conceptual meaning</a:t>
            </a:r>
            <a:r>
              <a:rPr lang="en-US" baseline="0"/>
              <a:t> to physical ink strokes </a:t>
            </a:r>
          </a:p>
          <a:p>
            <a:pPr marL="0" indent="0">
              <a:buFont typeface="Arial" panose="020B0604020202020204" pitchFamily="34" charset="0"/>
              <a:buNone/>
            </a:pPr>
            <a:endParaRPr lang="en-US" baseline="0"/>
          </a:p>
          <a:p>
            <a:pPr marL="171450" indent="-171450">
              <a:buFont typeface="Arial" panose="020B0604020202020204" pitchFamily="34" charset="0"/>
              <a:buChar char="•"/>
            </a:pPr>
            <a:r>
              <a:rPr lang="en-US" baseline="0"/>
              <a:t>Let’s look at the process:</a:t>
            </a:r>
          </a:p>
          <a:p>
            <a:pPr marL="441582" lvl="1" indent="-228600">
              <a:buFont typeface="+mj-lt"/>
              <a:buAutoNum type="arabicPeriod"/>
            </a:pPr>
            <a:r>
              <a:rPr lang="en-US" baseline="0"/>
              <a:t>Windows Ink can identify which ink strokes represent </a:t>
            </a:r>
            <a:r>
              <a:rPr lang="en-US" b="1" baseline="0"/>
              <a:t>text</a:t>
            </a:r>
          </a:p>
          <a:p>
            <a:pPr marL="441582" lvl="1" indent="-228600">
              <a:buFont typeface="+mj-lt"/>
              <a:buAutoNum type="arabicPeriod"/>
            </a:pPr>
            <a:r>
              <a:rPr lang="en-US" b="0" baseline="0"/>
              <a:t>Knowing this, It can then classify that text into categories – this is a </a:t>
            </a:r>
            <a:r>
              <a:rPr lang="en-US" b="1" baseline="0"/>
              <a:t>word</a:t>
            </a:r>
            <a:r>
              <a:rPr lang="en-US" b="0" baseline="0"/>
              <a:t>, this is a </a:t>
            </a:r>
            <a:r>
              <a:rPr lang="en-US" b="1" baseline="0"/>
              <a:t>sentence</a:t>
            </a:r>
            <a:r>
              <a:rPr lang="en-US" b="0" baseline="0"/>
              <a:t>, this is a complete </a:t>
            </a:r>
            <a:r>
              <a:rPr lang="en-US" b="1" baseline="0"/>
              <a:t>paragraph</a:t>
            </a:r>
            <a:r>
              <a:rPr lang="en-US" b="0" baseline="0"/>
              <a:t>, this is a </a:t>
            </a:r>
            <a:r>
              <a:rPr lang="en-US" b="1" baseline="0"/>
              <a:t>set of list items</a:t>
            </a:r>
            <a:r>
              <a:rPr lang="en-US" b="0" baseline="0"/>
              <a:t>.</a:t>
            </a:r>
          </a:p>
          <a:p>
            <a:pPr marL="441582" lvl="1" indent="-228600">
              <a:buFont typeface="+mj-lt"/>
              <a:buAutoNum type="arabicPeriod"/>
            </a:pPr>
            <a:r>
              <a:rPr lang="en-US" b="0" baseline="0"/>
              <a:t>With this context, we can use ink to identify contextual entities like </a:t>
            </a:r>
            <a:r>
              <a:rPr lang="en-US" b="1" baseline="0"/>
              <a:t>names, times,</a:t>
            </a:r>
            <a:r>
              <a:rPr lang="en-US" b="0" baseline="0"/>
              <a:t> and </a:t>
            </a:r>
            <a:r>
              <a:rPr lang="en-US" b="1" baseline="0"/>
              <a:t>phone numbers </a:t>
            </a:r>
            <a:r>
              <a:rPr lang="en-US" b="0" baseline="0"/>
              <a:t>and start operating on conceptual objects like </a:t>
            </a:r>
            <a:r>
              <a:rPr lang="en-US" b="1" baseline="0"/>
              <a:t>contacts</a:t>
            </a:r>
            <a:r>
              <a:rPr lang="en-US" b="0" baseline="0"/>
              <a:t> and </a:t>
            </a:r>
            <a:r>
              <a:rPr lang="en-US" b="1" baseline="0"/>
              <a:t>schedules</a:t>
            </a:r>
            <a:r>
              <a:rPr lang="en-US" b="0" baseline="0"/>
              <a:t>.</a:t>
            </a:r>
            <a:endParaRPr lang="en-US" b="1" baseline="0"/>
          </a:p>
          <a:p>
            <a:pPr marL="384432" lvl="1" indent="-171450">
              <a:buFont typeface="Arial" panose="020B0604020202020204" pitchFamily="34" charset="0"/>
              <a:buChar char="•"/>
            </a:pPr>
            <a:endParaRPr lang="en-US" b="0" baseline="0"/>
          </a:p>
          <a:p>
            <a:pPr marL="0" lvl="0" indent="0">
              <a:buFont typeface="Arial" panose="020B0604020202020204" pitchFamily="34" charset="0"/>
              <a:buNone/>
            </a:pPr>
            <a:r>
              <a:rPr lang="en-US" b="0" baseline="0"/>
              <a:t>These conceptual connections are </a:t>
            </a:r>
            <a:r>
              <a:rPr lang="en-US" b="1" baseline="0"/>
              <a:t>very difficult</a:t>
            </a:r>
            <a:r>
              <a:rPr lang="en-US" b="0" baseline="0"/>
              <a:t> to make </a:t>
            </a:r>
            <a:r>
              <a:rPr lang="en-US" b="1" baseline="0"/>
              <a:t>without AI</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6/29/2018 10:48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22832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72F4EBB-2408-42A3-BC3C-009FE632A1BA}"/>
              </a:ext>
            </a:extLst>
          </p:cNvPr>
          <p:cNvSpPr>
            <a:spLocks noGrp="1"/>
          </p:cNvSpPr>
          <p:nvPr>
            <p:ph type="body" idx="1"/>
          </p:nvPr>
        </p:nvSpPr>
        <p:spPr/>
        <p:txBody>
          <a:bodyPr/>
          <a:lstStyle/>
          <a:p>
            <a:r>
              <a:rPr lang="en-US"/>
              <a:t>Let’s take a look at the </a:t>
            </a:r>
            <a:r>
              <a:rPr lang="en-US" b="1"/>
              <a:t>end-to-end cycle</a:t>
            </a:r>
            <a:r>
              <a:rPr lang="en-US"/>
              <a:t> of creating and using machine learning models.</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a:t>At Microsoft, we’ve been investigating AI solutions for a while, and we’ve worked with developers across industries who use AI solutions.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aseline="0"/>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a:t>Many of Microsoft’s AI investments are in the Azure Cloud:</a:t>
            </a:r>
          </a:p>
          <a:p>
            <a:pPr marL="228600" indent="-228600">
              <a:buFont typeface="+mj-lt"/>
              <a:buAutoNum type="arabicPeriod"/>
            </a:pPr>
            <a:r>
              <a:rPr lang="en-US"/>
              <a:t>Machine Learning is a power tool to help us answer specific questions. We need to understand what question we’re striving to bring clarity to. Once we’ve defined the question we want to answer, we must identify a set of </a:t>
            </a:r>
            <a:r>
              <a:rPr lang="en-US" b="1"/>
              <a:t>labelled data </a:t>
            </a:r>
            <a:r>
              <a:rPr lang="en-US"/>
              <a:t>which can help us answer this question. </a:t>
            </a:r>
            <a:r>
              <a:rPr lang="en-US" sz="1200" b="1" i="0" u="none" strike="noStrike" kern="1200">
                <a:solidFill>
                  <a:schemeClr val="tx1"/>
                </a:solidFill>
                <a:effectLst/>
                <a:latin typeface="+mn-lt"/>
                <a:ea typeface="+mn-ea"/>
                <a:cs typeface="+mn-cs"/>
              </a:rPr>
              <a:t>Azure Databricks</a:t>
            </a:r>
            <a:r>
              <a:rPr lang="en-US" sz="1200" b="0" i="0" u="none" strike="noStrike" kern="1200">
                <a:solidFill>
                  <a:schemeClr val="tx1"/>
                </a:solidFill>
                <a:effectLst/>
                <a:latin typeface="+mn-lt"/>
                <a:ea typeface="+mn-ea"/>
                <a:cs typeface="+mn-cs"/>
              </a:rPr>
              <a:t> combines the best of Databricks and Azure to help customers accelerate innovation with one-click set up, streamlined workflows, and an interactive workspace that enables collaboration between data scientists, data engineers, and business analysts.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1"/>
              <a:t>Azure Machine Learning</a:t>
            </a:r>
            <a:r>
              <a:rPr lang="en-US"/>
              <a:t> allows you to use broad frameworks and tools to </a:t>
            </a:r>
            <a:r>
              <a:rPr lang="en-US" b="1"/>
              <a:t>build</a:t>
            </a:r>
            <a:r>
              <a:rPr lang="en-US"/>
              <a:t> and </a:t>
            </a:r>
            <a:r>
              <a:rPr lang="en-US" b="1"/>
              <a:t>train</a:t>
            </a:r>
            <a:r>
              <a:rPr lang="en-US"/>
              <a:t> the model, including frameworks such as </a:t>
            </a:r>
            <a:r>
              <a:rPr lang="en-US" i="1"/>
              <a:t>TensorFlow, Cognitive Toolkit, </a:t>
            </a:r>
            <a:r>
              <a:rPr lang="en-US" i="1" err="1"/>
              <a:t>PyTorch</a:t>
            </a:r>
            <a:r>
              <a:rPr lang="en-US"/>
              <a:t> and more. It allows you to scale training to 100Ks servers and use –prebuilt AI model packages for </a:t>
            </a:r>
            <a:r>
              <a:rPr lang="en-US" i="1"/>
              <a:t>Computer Vision, Text, and forecasting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a:t>Once you’ve trained a model, you can </a:t>
            </a:r>
            <a:r>
              <a:rPr lang="en-US" b="1"/>
              <a:t>deploy</a:t>
            </a:r>
            <a:r>
              <a:rPr lang="en-US"/>
              <a:t> it to a service to use from the cloud or use it locally on the </a:t>
            </a:r>
            <a:r>
              <a:rPr lang="en-US" b="1"/>
              <a:t>Edge</a:t>
            </a:r>
            <a:r>
              <a:rPr lang="en-US"/>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For the rest of this talk, we will focus on using pre-trained models on the </a:t>
            </a:r>
            <a:r>
              <a:rPr lang="en-US" b="1"/>
              <a:t>Edge</a:t>
            </a:r>
            <a:r>
              <a:rPr lang="en-US"/>
              <a:t> and on </a:t>
            </a:r>
            <a:r>
              <a:rPr lang="en-US" b="1"/>
              <a:t>Windows</a:t>
            </a:r>
            <a:endParaRPr lang="en-US"/>
          </a:p>
        </p:txBody>
      </p:sp>
    </p:spTree>
    <p:extLst>
      <p:ext uri="{BB962C8B-B14F-4D97-AF65-F5344CB8AC3E}">
        <p14:creationId xmlns:p14="http://schemas.microsoft.com/office/powerpoint/2010/main" val="3351646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baseline="0">
                <a:solidFill>
                  <a:srgbClr val="00B050"/>
                </a:solidFill>
              </a:rPr>
              <a:t>Azure AI solutions can really help you use AI to solve your hard problems, but sometimes developers also need AI Capabilities on the Edge.</a:t>
            </a:r>
          </a:p>
          <a:p>
            <a:endParaRPr lang="en-US"/>
          </a:p>
          <a:p>
            <a:r>
              <a:rPr lang="en-US" b="1"/>
              <a:t>Low</a:t>
            </a:r>
            <a:r>
              <a:rPr lang="en-US" b="1" baseline="0"/>
              <a:t> Latency</a:t>
            </a:r>
          </a:p>
          <a:p>
            <a:pPr marL="171450" indent="-171450">
              <a:buFont typeface="Arial" panose="020B0604020202020204" pitchFamily="34" charset="0"/>
              <a:buChar char="•"/>
            </a:pPr>
            <a:r>
              <a:rPr lang="en-US" baseline="0"/>
              <a:t>When scenarios require </a:t>
            </a:r>
            <a:r>
              <a:rPr lang="en-US" b="1" baseline="0"/>
              <a:t>real-time,</a:t>
            </a:r>
            <a:r>
              <a:rPr lang="en-US" baseline="0"/>
              <a:t> </a:t>
            </a:r>
            <a:r>
              <a:rPr lang="en-US" b="1" baseline="0"/>
              <a:t>low latency</a:t>
            </a:r>
            <a:r>
              <a:rPr lang="en-US" baseline="0"/>
              <a:t> results. This is critical, when your analyzing </a:t>
            </a:r>
            <a:r>
              <a:rPr lang="en-US" b="1" baseline="0"/>
              <a:t>images</a:t>
            </a:r>
            <a:r>
              <a:rPr lang="en-US" baseline="0"/>
              <a:t> in a video, running AI in a </a:t>
            </a:r>
            <a:r>
              <a:rPr lang="en-US" b="1" baseline="0"/>
              <a:t>game</a:t>
            </a:r>
            <a:r>
              <a:rPr lang="en-US" baseline="0"/>
              <a:t> engine, or handling background tasks like </a:t>
            </a:r>
            <a:r>
              <a:rPr lang="en-US" b="1" baseline="0"/>
              <a:t>search</a:t>
            </a:r>
            <a:r>
              <a:rPr lang="en-US" baseline="0"/>
              <a:t>.</a:t>
            </a:r>
          </a:p>
          <a:p>
            <a:r>
              <a:rPr lang="en-US" b="1" baseline="0"/>
              <a:t>Scalability</a:t>
            </a:r>
          </a:p>
          <a:p>
            <a:pPr marL="171450" indent="-171450">
              <a:buFont typeface="Arial" panose="020B0604020202020204" pitchFamily="34" charset="0"/>
              <a:buChar char="•"/>
            </a:pPr>
            <a:r>
              <a:rPr lang="en-US" baseline="0"/>
              <a:t>When you already have a service that’s running at scale, </a:t>
            </a:r>
            <a:r>
              <a:rPr lang="en-US" b="1" baseline="0"/>
              <a:t>AI on the edge</a:t>
            </a:r>
            <a:r>
              <a:rPr lang="en-US" baseline="0"/>
              <a:t> enables you to add intelligence to your service while optimizing your </a:t>
            </a:r>
            <a:r>
              <a:rPr lang="en-US" b="1" baseline="0"/>
              <a:t>operational cost</a:t>
            </a:r>
            <a:r>
              <a:rPr lang="en-US" baseline="0"/>
              <a:t>. You are not paying for GPU usage for every AI operation, but one for AI training.</a:t>
            </a:r>
          </a:p>
          <a:p>
            <a:r>
              <a:rPr lang="en-US" b="1" baseline="0"/>
              <a:t>Flexibility</a:t>
            </a:r>
          </a:p>
          <a:p>
            <a:pPr marL="171450" indent="-171450">
              <a:buFont typeface="Arial" panose="020B0604020202020204" pitchFamily="34" charset="0"/>
              <a:buChar char="•"/>
            </a:pPr>
            <a:r>
              <a:rPr lang="en-US" baseline="0"/>
              <a:t>Moving AI processing to the device is really important when data </a:t>
            </a:r>
            <a:r>
              <a:rPr lang="en-US" b="1" baseline="0"/>
              <a:t>can't be sent</a:t>
            </a:r>
            <a:r>
              <a:rPr lang="en-US" baseline="0"/>
              <a:t> to the cloud - due to </a:t>
            </a:r>
            <a:r>
              <a:rPr lang="en-US" b="1" baseline="0"/>
              <a:t>poor connection</a:t>
            </a:r>
            <a:r>
              <a:rPr lang="en-US" baseline="0"/>
              <a:t>, </a:t>
            </a:r>
            <a:r>
              <a:rPr lang="en-US" b="1" baseline="0"/>
              <a:t>size</a:t>
            </a:r>
            <a:r>
              <a:rPr lang="en-US" baseline="0"/>
              <a:t>, </a:t>
            </a:r>
            <a:r>
              <a:rPr lang="en-US" b="1" baseline="0"/>
              <a:t>policy</a:t>
            </a:r>
            <a:r>
              <a:rPr lang="en-US" baseline="0"/>
              <a:t>, or simple </a:t>
            </a:r>
            <a:r>
              <a:rPr lang="en-US" b="0" baseline="0"/>
              <a:t>customer </a:t>
            </a:r>
            <a:r>
              <a:rPr lang="en-US" b="1" baseline="0"/>
              <a:t>preference</a:t>
            </a:r>
            <a:r>
              <a:rPr lang="en-US" baseline="0"/>
              <a:t>.</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6/29/2018 10:48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a:t>Demo 1. Style Transfer Demo – </a:t>
            </a:r>
            <a:r>
              <a:rPr lang="en-US" sz="1800" b="1" err="1"/>
              <a:t>SnapCandy</a:t>
            </a:r>
            <a:endParaRPr lang="en-US" sz="1800" b="1"/>
          </a:p>
          <a:p>
            <a:pPr lvl="1"/>
            <a:r>
              <a:rPr lang="en-US" sz="1800"/>
              <a:t>For each of these different styles, we didn’t write any new code – we just used the model that was trained on a different dataset.</a:t>
            </a:r>
          </a:p>
          <a:p>
            <a:pPr marL="457200" lvl="1" indent="0">
              <a:buFont typeface="Arial" panose="020B0604020202020204" pitchFamily="34" charset="0"/>
              <a:buNone/>
            </a:pPr>
            <a:endParaRPr lang="en-US" sz="1100"/>
          </a:p>
          <a:p>
            <a:pPr marL="457200" lvl="1" indent="0">
              <a:buFont typeface="Arial" panose="020B0604020202020204" pitchFamily="34" charset="0"/>
              <a:buNone/>
            </a:pPr>
            <a:r>
              <a:rPr lang="en-US" sz="2800"/>
              <a:t>Let’s consider the advantages of the Intelligent Edge in this scenario:</a:t>
            </a:r>
          </a:p>
          <a:p>
            <a:pPr marL="457200" lvl="1" indent="0">
              <a:buFont typeface="Arial" panose="020B0604020202020204" pitchFamily="34" charset="0"/>
              <a:buNone/>
            </a:pPr>
            <a:endParaRPr lang="en-US" sz="2800"/>
          </a:p>
          <a:p>
            <a:pPr marL="457200" lvl="1" indent="0">
              <a:buFont typeface="Arial" panose="020B0604020202020204" pitchFamily="34" charset="0"/>
              <a:buNone/>
            </a:pPr>
            <a:r>
              <a:rPr lang="en-US" sz="2400" b="1"/>
              <a:t>Low-latency</a:t>
            </a:r>
          </a:p>
          <a:p>
            <a:pPr marL="457200" lvl="1" indent="0">
              <a:buFont typeface="Arial" panose="020B0604020202020204" pitchFamily="34" charset="0"/>
              <a:buNone/>
            </a:pPr>
            <a:r>
              <a:rPr lang="en-US" sz="1800"/>
              <a:t>For real time scenarios, I want to keep the ML processing close to where the input lives, in this case the </a:t>
            </a:r>
            <a:r>
              <a:rPr lang="en-US" sz="1800" b="1"/>
              <a:t>camera</a:t>
            </a:r>
            <a:r>
              <a:rPr lang="en-US" sz="1800"/>
              <a:t>.</a:t>
            </a:r>
          </a:p>
          <a:p>
            <a:pPr marL="457200" lvl="1" indent="0">
              <a:buFont typeface="Arial" panose="020B0604020202020204" pitchFamily="34" charset="0"/>
              <a:buNone/>
            </a:pPr>
            <a:endParaRPr lang="en-US" sz="1800"/>
          </a:p>
          <a:p>
            <a:pPr marL="457200" lvl="1" indent="0">
              <a:buFont typeface="Arial" panose="020B0604020202020204" pitchFamily="34" charset="0"/>
              <a:buNone/>
            </a:pPr>
            <a:r>
              <a:rPr lang="en-US" sz="2400" b="1"/>
              <a:t>Scalability</a:t>
            </a:r>
          </a:p>
          <a:p>
            <a:pPr marL="457200" lvl="1" indent="0">
              <a:buFont typeface="Arial" panose="020B0604020202020204" pitchFamily="34" charset="0"/>
              <a:buNone/>
            </a:pPr>
            <a:r>
              <a:rPr lang="en-US" sz="1800"/>
              <a:t>Sending as many frames as I’m using for processing may incur</a:t>
            </a:r>
          </a:p>
          <a:p>
            <a:pPr marL="457200" lvl="1" indent="0">
              <a:buFont typeface="Arial" panose="020B0604020202020204" pitchFamily="34" charset="0"/>
              <a:buNone/>
            </a:pPr>
            <a:r>
              <a:rPr lang="en-US" sz="1800"/>
              <a:t>The number of frames I’m sending, and the size of those textures is </a:t>
            </a:r>
            <a:r>
              <a:rPr lang="en-US" sz="1800" b="1"/>
              <a:t>cost prohibitive</a:t>
            </a:r>
            <a:r>
              <a:rPr lang="en-US" sz="1800"/>
              <a:t> to do in the cloud</a:t>
            </a:r>
          </a:p>
          <a:p>
            <a:pPr marL="457200" lvl="1" indent="0">
              <a:buFont typeface="Arial" panose="020B0604020202020204" pitchFamily="34" charset="0"/>
              <a:buNone/>
            </a:pPr>
            <a:endParaRPr lang="en-US" sz="1800"/>
          </a:p>
          <a:p>
            <a:pPr marL="457200" lvl="1" indent="0">
              <a:buFont typeface="Arial" panose="020B0604020202020204" pitchFamily="34" charset="0"/>
              <a:buNone/>
            </a:pPr>
            <a:r>
              <a:rPr lang="en-US" sz="2400" b="1"/>
              <a:t>Flexibility</a:t>
            </a:r>
          </a:p>
          <a:p>
            <a:pPr marL="457200" lvl="1" indent="0">
              <a:buFont typeface="Arial" panose="020B0604020202020204" pitchFamily="34" charset="0"/>
              <a:buNone/>
            </a:pPr>
            <a:r>
              <a:rPr lang="en-US" sz="1800"/>
              <a:t>I don’t want every one of these silly images beamed off my device, and there is no way I could do this if I was on an airplane flying to the //BUILD conference</a:t>
            </a:r>
          </a:p>
          <a:p>
            <a:pPr lvl="1"/>
            <a:endParaRPr lang="en-US" sz="1800"/>
          </a:p>
          <a:p>
            <a:pPr lvl="1"/>
            <a:r>
              <a:rPr lang="en-US" sz="1800"/>
              <a:t>Let’s talk about how Windows ML makes using this model on the Edge great!</a:t>
            </a:r>
          </a:p>
          <a:p>
            <a:pPr marL="628650" lvl="1" indent="-171450">
              <a:buFont typeface="Arial" panose="020B0604020202020204" pitchFamily="34" charset="0"/>
              <a:buChar char="•"/>
            </a:pPr>
            <a:r>
              <a:rPr lang="en-US" sz="1100"/>
              <a:t>We have optimized the camera path, so that you get very </a:t>
            </a:r>
            <a:r>
              <a:rPr lang="en-US" sz="1100" b="1"/>
              <a:t>low latency</a:t>
            </a:r>
            <a:r>
              <a:rPr lang="en-US" sz="1100"/>
              <a:t> between captured photons and the ML evaluation.  We worked to make sure there are as few copies between the camera and the </a:t>
            </a:r>
            <a:r>
              <a:rPr lang="en-US" sz="1100" b="1"/>
              <a:t>GPU</a:t>
            </a:r>
            <a:r>
              <a:rPr lang="en-US" sz="1100"/>
              <a:t> as possible.</a:t>
            </a:r>
          </a:p>
          <a:p>
            <a:pPr marL="628650" lvl="1" indent="-171450">
              <a:buFont typeface="Arial" panose="020B0604020202020204" pitchFamily="34" charset="0"/>
              <a:buChar char="•"/>
            </a:pPr>
            <a:r>
              <a:rPr lang="en-US" sz="1100"/>
              <a:t>With Windows ML, this application is using the </a:t>
            </a:r>
            <a:r>
              <a:rPr lang="en-US" sz="1100" b="1"/>
              <a:t>full power of the GPU</a:t>
            </a:r>
            <a:r>
              <a:rPr lang="en-US" sz="1100"/>
              <a:t> inside my </a:t>
            </a:r>
            <a:r>
              <a:rPr lang="en-US" sz="1100" err="1"/>
              <a:t>Surfacebook</a:t>
            </a:r>
            <a:r>
              <a:rPr lang="en-US" sz="1100"/>
              <a:t> </a:t>
            </a:r>
            <a:r>
              <a:rPr lang="en-US" sz="1100" b="1"/>
              <a:t>and with ZERO</a:t>
            </a:r>
            <a:r>
              <a:rPr lang="en-US" sz="1100"/>
              <a:t> code change this application will run on any DX12 GPU, </a:t>
            </a:r>
            <a:r>
              <a:rPr lang="en-US" sz="1100" b="1"/>
              <a:t>across the entirety of the diverse Windows HW ecosystem.</a:t>
            </a:r>
          </a:p>
          <a:p>
            <a:endParaRPr lang="en-US" sz="1800" b="1"/>
          </a:p>
          <a:p>
            <a:r>
              <a:rPr lang="en-US" sz="1800" b="1"/>
              <a:t>Demo 2. Evaluate existing model in a new UWP app</a:t>
            </a:r>
          </a:p>
          <a:p>
            <a:pPr lvl="1"/>
            <a:r>
              <a:rPr lang="en-US" sz="1800" b="0"/>
              <a:t>Let me show you how easy it is to use a pre-existing model in your apps. [Follow </a:t>
            </a:r>
            <a:r>
              <a:rPr lang="en-US" sz="1200" b="1" i="0" u="none" strike="noStrike" kern="1200">
                <a:solidFill>
                  <a:schemeClr val="tx1"/>
                </a:solidFill>
                <a:effectLst/>
                <a:latin typeface="+mn-lt"/>
                <a:ea typeface="+mn-ea"/>
                <a:cs typeface="+mn-cs"/>
              </a:rPr>
              <a:t>Getting started with </a:t>
            </a:r>
            <a:r>
              <a:rPr lang="en-US" sz="1200" b="1" i="0" u="none" strike="noStrike" kern="1200" err="1">
                <a:solidFill>
                  <a:schemeClr val="tx1"/>
                </a:solidFill>
                <a:effectLst/>
                <a:latin typeface="+mn-lt"/>
                <a:ea typeface="+mn-ea"/>
                <a:cs typeface="+mn-cs"/>
              </a:rPr>
              <a:t>WinML</a:t>
            </a:r>
            <a:r>
              <a:rPr lang="en-US" sz="1200" b="1" i="0" u="none" strike="noStrike" kern="1200">
                <a:solidFill>
                  <a:schemeClr val="tx1"/>
                </a:solidFill>
                <a:effectLst/>
                <a:latin typeface="+mn-lt"/>
                <a:ea typeface="+mn-ea"/>
                <a:cs typeface="+mn-cs"/>
              </a:rPr>
              <a:t> and Emotion model</a:t>
            </a:r>
            <a:r>
              <a:rPr lang="en-US" sz="1800" b="0"/>
              <a:t> demo instructions found in demo repository on GitHub: https://github.com/Microsoft/InsiderDevTour18-ML</a:t>
            </a:r>
          </a:p>
          <a:p>
            <a:endParaRPr lang="en-US" sz="1800" b="1"/>
          </a:p>
          <a:p>
            <a:r>
              <a:rPr lang="en-US" sz="1800" b="1"/>
              <a:t>Demo 3. Emoji - </a:t>
            </a:r>
            <a:r>
              <a:rPr lang="en-US" sz="1800" b="0"/>
              <a:t>Have app installed from the store: </a:t>
            </a:r>
            <a:r>
              <a:rPr lang="en-US" sz="1200" b="0" i="0" u="sng" kern="1200">
                <a:solidFill>
                  <a:schemeClr val="tx1"/>
                </a:solidFill>
                <a:effectLst/>
                <a:latin typeface="+mn-lt"/>
                <a:ea typeface="+mn-ea"/>
                <a:cs typeface="+mn-cs"/>
                <a:hlinkClick r:id="rId3"/>
              </a:rPr>
              <a:t>https://www.microsoft.com/en-us/store/p/emoji8/9n5vj4hkp6x1?rtc=1&amp;activetab=pivot%3aoverviewtab</a:t>
            </a:r>
            <a:endParaRPr lang="en-US" sz="1200" b="0" i="0" u="sng" kern="1200">
              <a:solidFill>
                <a:schemeClr val="tx1"/>
              </a:solidFill>
              <a:effectLst/>
              <a:latin typeface="+mn-lt"/>
              <a:ea typeface="+mn-ea"/>
              <a:cs typeface="+mn-cs"/>
            </a:endParaRPr>
          </a:p>
          <a:p>
            <a:endParaRPr lang="en-US" sz="1200" b="0" i="0" u="sng" kern="1200">
              <a:solidFill>
                <a:schemeClr val="tx1"/>
              </a:solidFill>
              <a:effectLst/>
              <a:latin typeface="+mn-lt"/>
              <a:ea typeface="+mn-ea"/>
              <a:cs typeface="+mn-cs"/>
            </a:endParaRPr>
          </a:p>
          <a:p>
            <a:pPr lvl="1"/>
            <a:r>
              <a:rPr lang="en-US" sz="1800" b="0"/>
              <a:t>The app is using the same model we showed in the previous demo. It </a:t>
            </a:r>
            <a:r>
              <a:rPr lang="en-US" sz="1200" b="0" i="0" u="none" strike="noStrike" kern="1200">
                <a:solidFill>
                  <a:schemeClr val="tx1"/>
                </a:solidFill>
                <a:effectLst/>
                <a:latin typeface="+mn-lt"/>
                <a:ea typeface="+mn-ea"/>
                <a:cs typeface="+mn-cs"/>
              </a:rPr>
              <a:t>uses Windows ML to evaluate a user's facial expressions when given an emoji to imitate.</a:t>
            </a:r>
          </a:p>
          <a:p>
            <a:pPr lvl="1"/>
            <a:r>
              <a:rPr lang="en-US" sz="1200" b="0" i="0" u="none" strike="noStrike" kern="1200">
                <a:solidFill>
                  <a:schemeClr val="tx1"/>
                </a:solidFill>
                <a:effectLst/>
                <a:latin typeface="+mn-lt"/>
                <a:ea typeface="+mn-ea"/>
                <a:cs typeface="+mn-cs"/>
              </a:rPr>
              <a:t>[Invite a member from the audience to come on stage to try it out and explain what is happening while playing with the app.]</a:t>
            </a:r>
            <a:endParaRPr lang="en-US" sz="1800" b="0"/>
          </a:p>
        </p:txBody>
      </p:sp>
      <p:sp>
        <p:nvSpPr>
          <p:cNvPr id="4" name="Slide Number Placeholder 3"/>
          <p:cNvSpPr>
            <a:spLocks noGrp="1"/>
          </p:cNvSpPr>
          <p:nvPr>
            <p:ph type="sldNum" sz="quarter" idx="10"/>
          </p:nvPr>
        </p:nvSpPr>
        <p:spPr/>
        <p:txBody>
          <a:bodyPr/>
          <a:lstStyle/>
          <a:p>
            <a:fld id="{BFF0CEA4-3C59-4EA5-AD44-54F93089B1FC}" type="slidenum">
              <a:rPr lang="en-US" smtClean="0"/>
              <a:t>7</a:t>
            </a:fld>
            <a:endParaRPr lang="en-US"/>
          </a:p>
        </p:txBody>
      </p:sp>
    </p:spTree>
    <p:extLst>
      <p:ext uri="{BB962C8B-B14F-4D97-AF65-F5344CB8AC3E}">
        <p14:creationId xmlns:p14="http://schemas.microsoft.com/office/powerpoint/2010/main" val="1763554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2400"/>
              <a:t>Let me explain how Windows ML solved 3 problems for me when building an application like the one I just showed you </a:t>
            </a:r>
          </a:p>
          <a:p>
            <a:pPr marL="0" indent="0">
              <a:buNone/>
            </a:pPr>
            <a:endParaRPr lang="en-US" sz="2400"/>
          </a:p>
          <a:p>
            <a:pPr marL="457200" indent="-457200">
              <a:buFont typeface="+mj-lt"/>
              <a:buAutoNum type="arabicPeriod"/>
            </a:pPr>
            <a:r>
              <a:rPr lang="en-US" sz="2400"/>
              <a:t>Windows ML provides an </a:t>
            </a:r>
            <a:r>
              <a:rPr lang="en-US" sz="2400" b="1"/>
              <a:t>evaluation runtime</a:t>
            </a:r>
            <a:r>
              <a:rPr lang="en-US" sz="2400"/>
              <a:t>, so you don’t have to worry about finding one and deploying it with your application.  </a:t>
            </a:r>
            <a:br>
              <a:rPr lang="en-US" sz="2400"/>
            </a:br>
            <a:r>
              <a:rPr lang="en-US" sz="2400"/>
              <a:t>Just focus on </a:t>
            </a:r>
            <a:r>
              <a:rPr lang="en-US" sz="2400" b="1"/>
              <a:t>identifying your question</a:t>
            </a:r>
            <a:r>
              <a:rPr lang="en-US" sz="2400"/>
              <a:t>, </a:t>
            </a:r>
            <a:r>
              <a:rPr lang="en-US" sz="2400" b="1"/>
              <a:t>gathering your data</a:t>
            </a:r>
            <a:r>
              <a:rPr lang="en-US" sz="2400"/>
              <a:t> – and let </a:t>
            </a:r>
            <a:r>
              <a:rPr lang="en-US" sz="2400" b="1"/>
              <a:t>Windows ML provide the platform</a:t>
            </a:r>
            <a:r>
              <a:rPr lang="en-US" sz="2400"/>
              <a:t>.</a:t>
            </a:r>
            <a:br>
              <a:rPr lang="en-US" sz="2400"/>
            </a:br>
            <a:r>
              <a:rPr lang="en-US" sz="2400"/>
              <a:t>Likewise, Windows ML provides me with </a:t>
            </a:r>
            <a:r>
              <a:rPr lang="en-US" sz="2400" b="1"/>
              <a:t>APIs</a:t>
            </a:r>
            <a:r>
              <a:rPr lang="en-US" sz="2400"/>
              <a:t> that I can use in either my </a:t>
            </a:r>
            <a:r>
              <a:rPr lang="en-US" sz="2400" b="1"/>
              <a:t>Win32</a:t>
            </a:r>
            <a:r>
              <a:rPr lang="en-US" sz="2400"/>
              <a:t> application, or my </a:t>
            </a:r>
            <a:r>
              <a:rPr lang="en-US" sz="2400" b="1"/>
              <a:t>UWP</a:t>
            </a:r>
            <a:r>
              <a:rPr lang="en-US" sz="2400"/>
              <a:t> application</a:t>
            </a:r>
          </a:p>
          <a:p>
            <a:pPr marL="457200" indent="-457200">
              <a:buFont typeface="+mj-lt"/>
              <a:buAutoNum type="arabicPeriod"/>
            </a:pPr>
            <a:r>
              <a:rPr lang="en-US" sz="1800"/>
              <a:t>Windows ML supports </a:t>
            </a:r>
            <a:r>
              <a:rPr lang="en-US" sz="1800" b="1"/>
              <a:t>ONNX</a:t>
            </a:r>
            <a:r>
              <a:rPr lang="en-US" sz="1800"/>
              <a:t>, the </a:t>
            </a:r>
            <a:r>
              <a:rPr lang="en-US" sz="1800" b="1"/>
              <a:t>industry standard</a:t>
            </a:r>
            <a:r>
              <a:rPr lang="en-US" sz="1800"/>
              <a:t> for Machine Learning model interop.</a:t>
            </a:r>
            <a:br>
              <a:rPr lang="en-US" sz="1800"/>
            </a:br>
            <a:r>
              <a:rPr lang="en-US" sz="1800"/>
              <a:t>No matter what training framework you used to make your model, as long as you can </a:t>
            </a:r>
            <a:r>
              <a:rPr lang="en-US" sz="1800" b="1"/>
              <a:t>save or convert it into ONNX</a:t>
            </a:r>
            <a:r>
              <a:rPr lang="en-US" sz="1800"/>
              <a:t> – you can </a:t>
            </a:r>
            <a:r>
              <a:rPr lang="en-US" sz="1800" b="1"/>
              <a:t>evaluate</a:t>
            </a:r>
            <a:r>
              <a:rPr lang="en-US" sz="1800"/>
              <a:t> it with Windows ML. </a:t>
            </a:r>
          </a:p>
          <a:p>
            <a:pPr marL="457200" indent="-457200">
              <a:buFont typeface="+mj-lt"/>
              <a:buAutoNum type="arabicPeriod"/>
            </a:pPr>
            <a:r>
              <a:rPr lang="en-US" sz="1800"/>
              <a:t>On Windows, your evaluation code is HW accelerated using </a:t>
            </a:r>
            <a:r>
              <a:rPr lang="en-US" sz="1800" b="1"/>
              <a:t>DX12</a:t>
            </a:r>
            <a:r>
              <a:rPr lang="en-US" sz="1800"/>
              <a:t>.  </a:t>
            </a:r>
            <a:br>
              <a:rPr lang="en-US" sz="1800"/>
            </a:br>
            <a:r>
              <a:rPr lang="en-US" sz="1800"/>
              <a:t>DirectX as you know, has a proven history of providing excellent performance across a wide range of hardware.  This means that </a:t>
            </a:r>
            <a:r>
              <a:rPr lang="en-US" sz="1800" b="1"/>
              <a:t>you don’t have to change your code when running on different devices</a:t>
            </a:r>
            <a:r>
              <a:rPr lang="en-US" sz="1800"/>
              <a:t>.</a:t>
            </a:r>
          </a:p>
          <a:p>
            <a:pPr marL="457200" lvl="1" indent="0">
              <a:buFont typeface="+mj-lt"/>
              <a:buNone/>
            </a:pPr>
            <a:r>
              <a:rPr lang="en-US" sz="1800"/>
              <a:t>This is a huge </a:t>
            </a:r>
            <a:r>
              <a:rPr lang="en-US" sz="1800" b="1"/>
              <a:t>advantage</a:t>
            </a:r>
            <a:r>
              <a:rPr lang="en-US" sz="1800"/>
              <a:t> compared to other platforms that depend on </a:t>
            </a:r>
            <a:r>
              <a:rPr lang="en-US" sz="1800" b="1"/>
              <a:t>3</a:t>
            </a:r>
            <a:r>
              <a:rPr lang="en-US" sz="1800" b="1" baseline="30000"/>
              <a:t>rd</a:t>
            </a:r>
            <a:r>
              <a:rPr lang="en-US" sz="1800" b="1"/>
              <a:t> party device SDKs</a:t>
            </a:r>
            <a:r>
              <a:rPr lang="en-US" sz="1800"/>
              <a:t> for evaluation acceleration.  </a:t>
            </a:r>
            <a:br>
              <a:rPr lang="en-US" sz="1800"/>
            </a:br>
            <a:r>
              <a:rPr lang="en-US" sz="1800"/>
              <a:t>We’ve also optimized the </a:t>
            </a:r>
            <a:r>
              <a:rPr lang="en-US" sz="1800" b="1"/>
              <a:t>CPU paths</a:t>
            </a:r>
            <a:r>
              <a:rPr lang="en-US" sz="1800"/>
              <a:t>, using the instruction optimizations up to AVX-512.</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6/29/2018 10:48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439548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anose="020B0604020202020204" pitchFamily="34" charset="0"/>
              <a:buChar char="•"/>
            </a:pPr>
            <a:r>
              <a:rPr lang="en-US" sz="2400" b="1"/>
              <a:t>Industry standard</a:t>
            </a:r>
            <a:r>
              <a:rPr lang="en-US" sz="2400"/>
              <a:t> format for Machine Learning model interchange</a:t>
            </a:r>
          </a:p>
          <a:p>
            <a:pPr lvl="0">
              <a:buFont typeface="Arial" panose="020B0604020202020204" pitchFamily="34" charset="0"/>
              <a:buChar char="•"/>
            </a:pPr>
            <a:endParaRPr lang="en-US" sz="2400"/>
          </a:p>
          <a:p>
            <a:pPr lvl="0">
              <a:buFont typeface="Arial" panose="020B0604020202020204" pitchFamily="34" charset="0"/>
              <a:buChar char="•"/>
            </a:pPr>
            <a:r>
              <a:rPr lang="en-US" sz="2400"/>
              <a:t>A community project created by </a:t>
            </a:r>
            <a:r>
              <a:rPr lang="en-US" sz="2400" b="1"/>
              <a:t>Microsoft and Facebook</a:t>
            </a:r>
          </a:p>
          <a:p>
            <a:pPr lvl="0">
              <a:buFont typeface="Arial" panose="020B0604020202020204" pitchFamily="34" charset="0"/>
              <a:buChar char="•"/>
            </a:pPr>
            <a:endParaRPr lang="en-US" sz="1200"/>
          </a:p>
          <a:p>
            <a:pPr lvl="0">
              <a:buFont typeface="Arial" panose="020B0604020202020204" pitchFamily="34" charset="0"/>
              <a:buChar char="•"/>
            </a:pPr>
            <a:r>
              <a:rPr lang="en-US" sz="2400"/>
              <a:t>Defines an </a:t>
            </a:r>
            <a:r>
              <a:rPr lang="en-US" sz="2400" b="1"/>
              <a:t>extensible computation graph</a:t>
            </a:r>
            <a:r>
              <a:rPr lang="en-US" sz="2400"/>
              <a:t>, </a:t>
            </a:r>
            <a:r>
              <a:rPr lang="en-US" sz="2400" b="1"/>
              <a:t>built-in operators</a:t>
            </a:r>
            <a:r>
              <a:rPr lang="en-US" sz="2400"/>
              <a:t>, and </a:t>
            </a:r>
            <a:r>
              <a:rPr lang="en-US" sz="2400" b="1"/>
              <a:t>standard data types</a:t>
            </a:r>
            <a:r>
              <a:rPr lang="en-US" sz="2400"/>
              <a:t>.</a:t>
            </a:r>
          </a:p>
          <a:p>
            <a:pPr lvl="0">
              <a:buFont typeface="Arial" panose="020B0604020202020204" pitchFamily="34" charset="0"/>
              <a:buChar char="•"/>
            </a:pPr>
            <a:endParaRPr lang="en-US" sz="1200"/>
          </a:p>
          <a:p>
            <a:pPr lvl="0">
              <a:buFont typeface="Arial" panose="020B0604020202020204" pitchFamily="34" charset="0"/>
              <a:buChar char="•"/>
            </a:pPr>
            <a:r>
              <a:rPr lang="en-US" sz="2400"/>
              <a:t>Supports a </a:t>
            </a:r>
            <a:r>
              <a:rPr lang="en-US" sz="2400" b="1"/>
              <a:t>wide range</a:t>
            </a:r>
            <a:r>
              <a:rPr lang="en-US" sz="2400"/>
              <a:t> of machine learning models including </a:t>
            </a:r>
            <a:r>
              <a:rPr lang="en-US" sz="2400" b="1"/>
              <a:t>Classical and Deep Learning</a:t>
            </a:r>
            <a:r>
              <a:rPr lang="en-US" sz="2400"/>
              <a:t> algorithms</a:t>
            </a:r>
          </a:p>
          <a:p>
            <a:pPr lvl="0">
              <a:buFont typeface="Arial" panose="020B0604020202020204" pitchFamily="34" charset="0"/>
              <a:buChar char="•"/>
            </a:pPr>
            <a:endParaRPr lang="en-US" sz="2400"/>
          </a:p>
          <a:p>
            <a:pPr lvl="0">
              <a:buFont typeface="Arial" panose="020B0604020202020204" pitchFamily="34" charset="0"/>
              <a:buChar char="•"/>
            </a:pPr>
            <a:r>
              <a:rPr lang="en-US" sz="2400"/>
              <a:t>Learn more at </a:t>
            </a:r>
            <a:r>
              <a:rPr lang="en-US" sz="2400">
                <a:hlinkClick r:id="rId3"/>
              </a:rPr>
              <a:t>http://onnx.ai/</a:t>
            </a:r>
            <a:endParaRPr lang="en-US" sz="240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6/29/2018 10:48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12460920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Graphic 6">
            <a:extLst>
              <a:ext uri="{FF2B5EF4-FFF2-40B4-BE49-F238E27FC236}">
                <a16:creationId xmlns:a16="http://schemas.microsoft.com/office/drawing/2014/main" id="{EC7B8511-5FFF-4742-9851-69AD6CEB92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000" y="549000"/>
            <a:ext cx="1058613" cy="1440000"/>
          </a:xfrm>
          <a:prstGeom prst="rect">
            <a:avLst/>
          </a:prstGeom>
        </p:spPr>
      </p:pic>
    </p:spTree>
    <p:extLst>
      <p:ext uri="{BB962C8B-B14F-4D97-AF65-F5344CB8AC3E}">
        <p14:creationId xmlns:p14="http://schemas.microsoft.com/office/powerpoint/2010/main" val="3164112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46719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488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731551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nterstitial">
    <p:bg>
      <p:bgPr>
        <a:solidFill>
          <a:srgbClr val="235689"/>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89397-00E1-42AA-8577-7E469339DA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9" name="TextBox 8">
            <a:extLst>
              <a:ext uri="{FF2B5EF4-FFF2-40B4-BE49-F238E27FC236}">
                <a16:creationId xmlns:a16="http://schemas.microsoft.com/office/drawing/2014/main" id="{C532BFE4-A0A1-48E5-B3BC-F4E4D64538E1}"/>
              </a:ext>
            </a:extLst>
          </p:cNvPr>
          <p:cNvSpPr txBox="1"/>
          <p:nvPr/>
        </p:nvSpPr>
        <p:spPr>
          <a:xfrm>
            <a:off x="3936000" y="4014000"/>
            <a:ext cx="4320000" cy="584775"/>
          </a:xfrm>
          <a:prstGeom prst="rect">
            <a:avLst/>
          </a:prstGeom>
          <a:noFill/>
        </p:spPr>
        <p:txBody>
          <a:bodyPr wrap="square" rtlCol="0">
            <a:spAutoFit/>
          </a:bodyPr>
          <a:lstStyle/>
          <a:p>
            <a:pPr algn="ctr"/>
            <a:r>
              <a:rPr lang="en-US" sz="3200" b="1" spc="-100" baseline="0">
                <a:solidFill>
                  <a:srgbClr val="F2F2F2"/>
                </a:solidFill>
              </a:rPr>
              <a:t>Insider Dev Tour</a:t>
            </a:r>
          </a:p>
        </p:txBody>
      </p:sp>
    </p:spTree>
    <p:extLst>
      <p:ext uri="{BB962C8B-B14F-4D97-AF65-F5344CB8AC3E}">
        <p14:creationId xmlns:p14="http://schemas.microsoft.com/office/powerpoint/2010/main" val="3350877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158075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39531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121018"/>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2309863"/>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375218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803903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54550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39673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Lab CTA">
    <p:bg>
      <p:bgPr>
        <a:solidFill>
          <a:srgbClr val="23568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6E7404-8B91-4D1C-B674-99714334CD48}"/>
              </a:ext>
            </a:extLst>
          </p:cNvPr>
          <p:cNvGrpSpPr/>
          <p:nvPr userDrawn="1"/>
        </p:nvGrpSpPr>
        <p:grpSpPr>
          <a:xfrm>
            <a:off x="0" y="2709000"/>
            <a:ext cx="12192000" cy="4149000"/>
            <a:chOff x="0" y="2709000"/>
            <a:chExt cx="12192000" cy="4149000"/>
          </a:xfrm>
        </p:grpSpPr>
        <p:sp>
          <p:nvSpPr>
            <p:cNvPr id="9" name="Rectangle 8">
              <a:extLst>
                <a:ext uri="{FF2B5EF4-FFF2-40B4-BE49-F238E27FC236}">
                  <a16:creationId xmlns:a16="http://schemas.microsoft.com/office/drawing/2014/main" id="{1271B613-3CD5-4556-99AD-43F877D2D9A6}"/>
                </a:ext>
              </a:extLst>
            </p:cNvPr>
            <p:cNvSpPr/>
            <p:nvPr userDrawn="1"/>
          </p:nvSpPr>
          <p:spPr>
            <a:xfrm>
              <a:off x="0" y="2709000"/>
              <a:ext cx="12192000" cy="414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22B08AE2-678B-4688-A7E4-4CF82EFF5F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11" name="Group 10">
              <a:extLst>
                <a:ext uri="{FF2B5EF4-FFF2-40B4-BE49-F238E27FC236}">
                  <a16:creationId xmlns:a16="http://schemas.microsoft.com/office/drawing/2014/main" id="{959A645B-CC7A-4989-9DC6-C269D20E4EBD}"/>
                </a:ext>
              </a:extLst>
            </p:cNvPr>
            <p:cNvGrpSpPr/>
            <p:nvPr userDrawn="1"/>
          </p:nvGrpSpPr>
          <p:grpSpPr>
            <a:xfrm>
              <a:off x="11631000" y="6264000"/>
              <a:ext cx="225000" cy="225000"/>
              <a:chOff x="1776000" y="1269000"/>
              <a:chExt cx="1530000" cy="1530000"/>
            </a:xfrm>
          </p:grpSpPr>
          <p:sp>
            <p:nvSpPr>
              <p:cNvPr id="12" name="Rectangle 11">
                <a:extLst>
                  <a:ext uri="{FF2B5EF4-FFF2-40B4-BE49-F238E27FC236}">
                    <a16:creationId xmlns:a16="http://schemas.microsoft.com/office/drawing/2014/main" id="{CBDCE011-56AF-410A-A29C-20A9DE9DEA0A}"/>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F307-A928-4192-8AAA-6C89A81E1E62}"/>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E354073-C39B-44C7-8378-EE06749DBAEA}"/>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30D775-DD2F-4354-ABF6-EA6879638DB0}"/>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Subtitle 2">
            <a:extLst>
              <a:ext uri="{FF2B5EF4-FFF2-40B4-BE49-F238E27FC236}">
                <a16:creationId xmlns:a16="http://schemas.microsoft.com/office/drawing/2014/main" id="{E16D309E-1A22-41D8-8403-7BBFE4468DA2}"/>
              </a:ext>
            </a:extLst>
          </p:cNvPr>
          <p:cNvSpPr txBox="1">
            <a:spLocks/>
          </p:cNvSpPr>
          <p:nvPr userDrawn="1"/>
        </p:nvSpPr>
        <p:spPr>
          <a:xfrm>
            <a:off x="335587" y="4599000"/>
            <a:ext cx="1350000" cy="360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4000"/>
              </a:lnSpc>
            </a:pPr>
            <a:r>
              <a:rPr lang="en-US">
                <a:solidFill>
                  <a:srgbClr val="3076BC"/>
                </a:solidFill>
              </a:rPr>
              <a:t>You’ll learn:</a:t>
            </a:r>
          </a:p>
        </p:txBody>
      </p:sp>
      <p:sp>
        <p:nvSpPr>
          <p:cNvPr id="6" name="Subtitle 2">
            <a:extLst>
              <a:ext uri="{FF2B5EF4-FFF2-40B4-BE49-F238E27FC236}">
                <a16:creationId xmlns:a16="http://schemas.microsoft.com/office/drawing/2014/main" id="{C38A7624-8D9A-4E1F-A854-3A6B1B203A9F}"/>
              </a:ext>
            </a:extLst>
          </p:cNvPr>
          <p:cNvSpPr txBox="1">
            <a:spLocks/>
          </p:cNvSpPr>
          <p:nvPr userDrawn="1"/>
        </p:nvSpPr>
        <p:spPr>
          <a:xfrm>
            <a:off x="336000" y="549000"/>
            <a:ext cx="10845000" cy="1575000"/>
          </a:xfrm>
          <a:prstGeom prst="rect">
            <a:avLst/>
          </a:prstGeom>
        </p:spPr>
        <p:txBody>
          <a:bodyPr vert="horz" lIns="91440" tIns="45720" rIns="91440" bIns="45720" rtlCol="0" anchor="b">
            <a:noAutofit/>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14000"/>
              </a:lnSpc>
            </a:pPr>
            <a:r>
              <a:rPr lang="en-US" b="0"/>
              <a:t>Learn more!</a:t>
            </a:r>
          </a:p>
          <a:p>
            <a:pPr lvl="0">
              <a:lnSpc>
                <a:spcPct val="114000"/>
              </a:lnSpc>
            </a:pPr>
            <a:r>
              <a:rPr lang="en-US"/>
              <a:t>Check out the lab for this session!</a:t>
            </a:r>
          </a:p>
        </p:txBody>
      </p:sp>
      <p:sp>
        <p:nvSpPr>
          <p:cNvPr id="17" name="Text Placeholder 16">
            <a:extLst>
              <a:ext uri="{FF2B5EF4-FFF2-40B4-BE49-F238E27FC236}">
                <a16:creationId xmlns:a16="http://schemas.microsoft.com/office/drawing/2014/main" id="{BF03D2CA-E485-4D4F-95E8-AC1B1EEA6C1B}"/>
              </a:ext>
            </a:extLst>
          </p:cNvPr>
          <p:cNvSpPr>
            <a:spLocks noGrp="1"/>
          </p:cNvSpPr>
          <p:nvPr>
            <p:ph type="body" sz="quarter" idx="10" hasCustomPrompt="1"/>
          </p:nvPr>
        </p:nvSpPr>
        <p:spPr>
          <a:xfrm>
            <a:off x="1776000" y="4599000"/>
            <a:ext cx="6480175" cy="1575000"/>
          </a:xfrm>
        </p:spPr>
        <p:txBody>
          <a:bodyPr vert="horz" lIns="91440" tIns="45720" rIns="91440" bIns="45720" rtlCol="0">
            <a:noAutofit/>
          </a:bodyPr>
          <a:lstStyle>
            <a:lvl1pPr marL="285750" indent="-285750">
              <a:lnSpc>
                <a:spcPct val="114000"/>
              </a:lnSpc>
              <a:spcBef>
                <a:spcPts val="0"/>
              </a:spcBef>
              <a:spcAft>
                <a:spcPts val="0"/>
              </a:spcAft>
              <a:buFont typeface="Arial" panose="020B0604020202020204" pitchFamily="34" charset="0"/>
              <a:buChar char="•"/>
              <a:defRPr lang="en-US" sz="1800" dirty="0" smtClean="0">
                <a:solidFill>
                  <a:srgbClr val="F2F2F2"/>
                </a:solidFill>
              </a:defRPr>
            </a:lvl1pPr>
            <a:lvl2pPr>
              <a:defRPr lang="en-US" sz="2000" dirty="0" smtClean="0"/>
            </a:lvl2pPr>
            <a:lvl3pPr>
              <a:defRPr lang="en-US" sz="1800" dirty="0" smtClean="0"/>
            </a:lvl3pPr>
            <a:lvl4pPr>
              <a:defRPr lang="en-US" sz="1600" dirty="0" smtClean="0"/>
            </a:lvl4pPr>
            <a:lvl5pPr>
              <a:defRPr lang="en-US" sz="1600" dirty="0"/>
            </a:lvl5pPr>
          </a:lstStyle>
          <a:p>
            <a:pPr lvl="0">
              <a:lnSpc>
                <a:spcPct val="90000"/>
              </a:lnSpc>
              <a:spcBef>
                <a:spcPts val="0"/>
              </a:spcBef>
            </a:pPr>
            <a:r>
              <a:rPr lang="en-US"/>
              <a:t>List of things people will learn</a:t>
            </a:r>
          </a:p>
          <a:p>
            <a:pPr lvl="0">
              <a:lnSpc>
                <a:spcPct val="90000"/>
              </a:lnSpc>
              <a:spcBef>
                <a:spcPts val="0"/>
              </a:spcBef>
            </a:pPr>
            <a:r>
              <a:rPr lang="en-GB"/>
              <a:t>M</a:t>
            </a:r>
            <a:r>
              <a:rPr lang="en-US" err="1"/>
              <a:t>ake</a:t>
            </a:r>
            <a:r>
              <a:rPr lang="en-US"/>
              <a:t> sure you limit</a:t>
            </a:r>
          </a:p>
          <a:p>
            <a:pPr lvl="0">
              <a:lnSpc>
                <a:spcPct val="90000"/>
              </a:lnSpc>
              <a:spcBef>
                <a:spcPts val="0"/>
              </a:spcBef>
            </a:pPr>
            <a:r>
              <a:rPr lang="en-GB"/>
              <a:t>T</a:t>
            </a:r>
            <a:r>
              <a:rPr lang="en-US"/>
              <a:t>he number of items</a:t>
            </a:r>
          </a:p>
          <a:p>
            <a:pPr lvl="0">
              <a:lnSpc>
                <a:spcPct val="90000"/>
              </a:lnSpc>
              <a:spcBef>
                <a:spcPts val="0"/>
              </a:spcBef>
            </a:pPr>
            <a:r>
              <a:rPr lang="en-GB"/>
              <a:t>T</a:t>
            </a:r>
            <a:r>
              <a:rPr lang="en-US"/>
              <a:t>o four</a:t>
            </a:r>
          </a:p>
        </p:txBody>
      </p:sp>
      <p:sp>
        <p:nvSpPr>
          <p:cNvPr id="19" name="Text Placeholder 18">
            <a:extLst>
              <a:ext uri="{FF2B5EF4-FFF2-40B4-BE49-F238E27FC236}">
                <a16:creationId xmlns:a16="http://schemas.microsoft.com/office/drawing/2014/main" id="{979C8349-B759-404F-9AA4-83E06C6F8C5B}"/>
              </a:ext>
            </a:extLst>
          </p:cNvPr>
          <p:cNvSpPr>
            <a:spLocks noGrp="1"/>
          </p:cNvSpPr>
          <p:nvPr>
            <p:ph type="body" sz="quarter" idx="11" hasCustomPrompt="1"/>
          </p:nvPr>
        </p:nvSpPr>
        <p:spPr>
          <a:xfrm>
            <a:off x="336550" y="2708275"/>
            <a:ext cx="11519450" cy="1441450"/>
          </a:xfrm>
        </p:spPr>
        <p:txBody>
          <a:bodyPr vert="horz" lIns="91440" tIns="45720" rIns="91440" bIns="45720" rtlCol="0" anchor="b">
            <a:normAutofit/>
          </a:bodyPr>
          <a:lstStyle>
            <a:lvl1pPr>
              <a:defRPr lang="en-US" sz="4800" b="0" spc="-100" smtClean="0">
                <a:solidFill>
                  <a:srgbClr val="F2F2F2"/>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lvl="0">
              <a:lnSpc>
                <a:spcPct val="90000"/>
              </a:lnSpc>
              <a:spcBef>
                <a:spcPct val="0"/>
              </a:spcBef>
            </a:pPr>
            <a:r>
              <a:rPr lang="en-US"/>
              <a:t>[URL of lab] – make sure it is white</a:t>
            </a:r>
          </a:p>
        </p:txBody>
      </p:sp>
    </p:spTree>
    <p:extLst>
      <p:ext uri="{BB962C8B-B14F-4D97-AF65-F5344CB8AC3E}">
        <p14:creationId xmlns:p14="http://schemas.microsoft.com/office/powerpoint/2010/main" val="3336988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7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entr" presetSubtype="0" fill="hold" grpId="0" nodeType="withEffect">
                                  <p:stCondLst>
                                    <p:cond delay="150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fade">
                                      <p:cBhvr>
                                        <p:cTn id="15" dur="750"/>
                                        <p:tgtEl>
                                          <p:spTgt spid="19">
                                            <p:txEl>
                                              <p:pRg st="0" end="0"/>
                                            </p:txEl>
                                          </p:spTgt>
                                        </p:tgtEl>
                                      </p:cBhvr>
                                    </p:animEffect>
                                    <p:anim calcmode="lin" valueType="num">
                                      <p:cBhvr>
                                        <p:cTn id="16" dur="75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7" dur="750" fill="hold"/>
                                        <p:tgtEl>
                                          <p:spTgt spid="19">
                                            <p:txEl>
                                              <p:pRg st="0" end="0"/>
                                            </p:txEl>
                                          </p:spTgt>
                                        </p:tgtEl>
                                        <p:attrNameLst>
                                          <p:attrName>ppt_y</p:attrName>
                                        </p:attrNameLst>
                                      </p:cBhvr>
                                      <p:tavLst>
                                        <p:tav tm="0">
                                          <p:val>
                                            <p:strVal val="#ppt_y+.1"/>
                                          </p:val>
                                        </p:tav>
                                        <p:tav tm="100000">
                                          <p:val>
                                            <p:strVal val="#ppt_y"/>
                                          </p:val>
                                        </p:tav>
                                      </p:tavLst>
                                    </p:anim>
                                  </p:childTnLst>
                                </p:cTn>
                              </p:par>
                              <p:par>
                                <p:cTn id="18" presetID="2" presetClass="entr" presetSubtype="4" decel="10000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10" presetClass="entr" presetSubtype="0" fill="hold" grpId="0" nodeType="withEffect">
                                  <p:stCondLst>
                                    <p:cond delay="2000"/>
                                  </p:st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fade">
                                      <p:cBhvr>
                                        <p:cTn id="24" dur="500"/>
                                        <p:tgtEl>
                                          <p:spTgt spid="17">
                                            <p:txEl>
                                              <p:pRg st="0" end="0"/>
                                            </p:txEl>
                                          </p:spTgt>
                                        </p:tgtEl>
                                      </p:cBhvr>
                                    </p:animEffect>
                                  </p:childTnLst>
                                </p:cTn>
                              </p:par>
                              <p:par>
                                <p:cTn id="25" presetID="10" presetClass="entr" presetSubtype="0" fill="hold" grpId="0" nodeType="withEffect">
                                  <p:stCondLst>
                                    <p:cond delay="2250"/>
                                  </p:stCondLst>
                                  <p:childTnLst>
                                    <p:set>
                                      <p:cBhvr>
                                        <p:cTn id="26" dur="1" fill="hold">
                                          <p:stCondLst>
                                            <p:cond delay="0"/>
                                          </p:stCondLst>
                                        </p:cTn>
                                        <p:tgtEl>
                                          <p:spTgt spid="17">
                                            <p:txEl>
                                              <p:pRg st="1" end="1"/>
                                            </p:txEl>
                                          </p:spTgt>
                                        </p:tgtEl>
                                        <p:attrNameLst>
                                          <p:attrName>style.visibility</p:attrName>
                                        </p:attrNameLst>
                                      </p:cBhvr>
                                      <p:to>
                                        <p:strVal val="visible"/>
                                      </p:to>
                                    </p:set>
                                    <p:animEffect transition="in" filter="fade">
                                      <p:cBhvr>
                                        <p:cTn id="27" dur="500"/>
                                        <p:tgtEl>
                                          <p:spTgt spid="17">
                                            <p:txEl>
                                              <p:pRg st="1" end="1"/>
                                            </p:txEl>
                                          </p:spTgt>
                                        </p:tgtEl>
                                      </p:cBhvr>
                                    </p:animEffect>
                                  </p:childTnLst>
                                </p:cTn>
                              </p:par>
                              <p:par>
                                <p:cTn id="28" presetID="10" presetClass="entr" presetSubtype="0" fill="hold" grpId="0" nodeType="withEffect">
                                  <p:stCondLst>
                                    <p:cond delay="2500"/>
                                  </p:stCondLst>
                                  <p:childTnLst>
                                    <p:set>
                                      <p:cBhvr>
                                        <p:cTn id="29" dur="1" fill="hold">
                                          <p:stCondLst>
                                            <p:cond delay="0"/>
                                          </p:stCondLst>
                                        </p:cTn>
                                        <p:tgtEl>
                                          <p:spTgt spid="17">
                                            <p:txEl>
                                              <p:pRg st="2" end="2"/>
                                            </p:txEl>
                                          </p:spTgt>
                                        </p:tgtEl>
                                        <p:attrNameLst>
                                          <p:attrName>style.visibility</p:attrName>
                                        </p:attrNameLst>
                                      </p:cBhvr>
                                      <p:to>
                                        <p:strVal val="visible"/>
                                      </p:to>
                                    </p:set>
                                    <p:animEffect transition="in" filter="fade">
                                      <p:cBhvr>
                                        <p:cTn id="30" dur="500"/>
                                        <p:tgtEl>
                                          <p:spTgt spid="17">
                                            <p:txEl>
                                              <p:pRg st="2" end="2"/>
                                            </p:txEl>
                                          </p:spTgt>
                                        </p:tgtEl>
                                      </p:cBhvr>
                                    </p:animEffect>
                                  </p:childTnLst>
                                </p:cTn>
                              </p:par>
                              <p:par>
                                <p:cTn id="31" presetID="10" presetClass="entr" presetSubtype="0" fill="hold" grpId="0" nodeType="withEffect">
                                  <p:stCondLst>
                                    <p:cond delay="2750"/>
                                  </p:stCondLst>
                                  <p:childTnLst>
                                    <p:set>
                                      <p:cBhvr>
                                        <p:cTn id="32" dur="1" fill="hold">
                                          <p:stCondLst>
                                            <p:cond delay="0"/>
                                          </p:stCondLst>
                                        </p:cTn>
                                        <p:tgtEl>
                                          <p:spTgt spid="17">
                                            <p:txEl>
                                              <p:pRg st="3" end="3"/>
                                            </p:txEl>
                                          </p:spTgt>
                                        </p:tgtEl>
                                        <p:attrNameLst>
                                          <p:attrName>style.visibility</p:attrName>
                                        </p:attrNameLst>
                                      </p:cBhvr>
                                      <p:to>
                                        <p:strVal val="visible"/>
                                      </p:to>
                                    </p:set>
                                    <p:animEffect transition="in" filter="fade">
                                      <p:cBhvr>
                                        <p:cTn id="33"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7" grpId="0" uiExpand="1" build="p">
        <p:tmplLst>
          <p:tmpl lvl="1">
            <p:tnLst>
              <p:par>
                <p:cTn presetID="10" presetClass="entr" presetSubtype="0" fill="hold" nodeType="withEffect">
                  <p:stCondLst>
                    <p:cond delay="275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42" presetClass="entr" presetSubtype="0" fill="hold" nodeType="withEffect">
                  <p:stCondLst>
                    <p:cond delay="1500"/>
                  </p:stCondLst>
                  <p:childTnLst>
                    <p:set>
                      <p:cBhvr>
                        <p:cTn dur="1" fill="hold">
                          <p:stCondLst>
                            <p:cond delay="0"/>
                          </p:stCondLst>
                        </p:cTn>
                        <p:tgtEl>
                          <p:spTgt spid="19"/>
                        </p:tgtEl>
                        <p:attrNameLst>
                          <p:attrName>style.visibility</p:attrName>
                        </p:attrNameLst>
                      </p:cBhvr>
                      <p:to>
                        <p:strVal val="visible"/>
                      </p:to>
                    </p:set>
                    <p:animEffect transition="in" filter="fade">
                      <p:cBhvr>
                        <p:cTn dur="750"/>
                        <p:tgtEl>
                          <p:spTgt spid="19"/>
                        </p:tgtEl>
                      </p:cBhvr>
                    </p:animEffect>
                    <p:anim calcmode="lin" valueType="num">
                      <p:cBhvr>
                        <p:cTn dur="750" fill="hold"/>
                        <p:tgtEl>
                          <p:spTgt spid="19"/>
                        </p:tgtEl>
                        <p:attrNameLst>
                          <p:attrName>ppt_x</p:attrName>
                        </p:attrNameLst>
                      </p:cBhvr>
                      <p:tavLst>
                        <p:tav tm="0">
                          <p:val>
                            <p:strVal val="#ppt_x"/>
                          </p:val>
                        </p:tav>
                        <p:tav tm="100000">
                          <p:val>
                            <p:strVal val="#ppt_x"/>
                          </p:val>
                        </p:tav>
                      </p:tavLst>
                    </p:anim>
                    <p:anim calcmode="lin" valueType="num">
                      <p:cBhvr>
                        <p:cTn dur="75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3761726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1942739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25026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860651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310757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728680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6241780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126870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112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2139231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8659941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455609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2023488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6919289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076839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1431650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972877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39258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40460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25530CD-2927-405B-8540-946D84B92B32}"/>
              </a:ext>
            </a:extLst>
          </p:cNvPr>
          <p:cNvGrpSpPr/>
          <p:nvPr/>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3205464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95053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890618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270526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977302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2815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29345583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42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4380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1710271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289664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25583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4.sv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28" Type="http://schemas.openxmlformats.org/officeDocument/2006/relationships/image" Target="../media/image6.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 Id="rId27"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image" Target="../media/image12.emf"/><Relationship Id="rId3" Type="http://schemas.openxmlformats.org/officeDocument/2006/relationships/slideLayout" Target="../slideLayouts/slideLayout24.xml"/><Relationship Id="rId21" Type="http://schemas.openxmlformats.org/officeDocument/2006/relationships/slideLayout" Target="../slideLayouts/slideLayout42.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theme" Target="../theme/theme2.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54E343-EF8D-4E2A-BBB5-B9905CABFAC1}"/>
              </a:ext>
            </a:extLst>
          </p:cNvPr>
          <p:cNvSpPr/>
          <p:nvPr/>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C1E4AA-0136-4853-A4FF-F85F4D52669F}"/>
              </a:ext>
            </a:extLst>
          </p:cNvPr>
          <p:cNvSpPr/>
          <p:nvPr/>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09EA1A-01C7-499C-8D78-0580056AA49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251000" y="-891000"/>
            <a:ext cx="495000" cy="673333"/>
          </a:xfrm>
          <a:prstGeom prst="rect">
            <a:avLst/>
          </a:prstGeom>
        </p:spPr>
      </p:pic>
      <p:pic>
        <p:nvPicPr>
          <p:cNvPr id="16" name="Graphic 15">
            <a:extLst>
              <a:ext uri="{FF2B5EF4-FFF2-40B4-BE49-F238E27FC236}">
                <a16:creationId xmlns:a16="http://schemas.microsoft.com/office/drawing/2014/main" id="{C66C5DB2-3EE4-4C6F-BD9B-571CB9690FE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261000" y="-531000"/>
            <a:ext cx="912649" cy="315000"/>
          </a:xfrm>
          <a:prstGeom prst="rect">
            <a:avLst/>
          </a:prstGeom>
        </p:spPr>
      </p:pic>
      <p:pic>
        <p:nvPicPr>
          <p:cNvPr id="18" name="Graphic 17">
            <a:extLst>
              <a:ext uri="{FF2B5EF4-FFF2-40B4-BE49-F238E27FC236}">
                <a16:creationId xmlns:a16="http://schemas.microsoft.com/office/drawing/2014/main" id="{EE386FFC-9EE6-4482-8E4E-473BC48274D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061000" y="-891000"/>
            <a:ext cx="2569140" cy="726952"/>
          </a:xfrm>
          <a:prstGeom prst="rect">
            <a:avLst/>
          </a:prstGeom>
        </p:spPr>
      </p:pic>
      <p:sp>
        <p:nvSpPr>
          <p:cNvPr id="21" name="Rectangle 20">
            <a:extLst>
              <a:ext uri="{FF2B5EF4-FFF2-40B4-BE49-F238E27FC236}">
                <a16:creationId xmlns:a16="http://schemas.microsoft.com/office/drawing/2014/main" id="{E141C557-EE0F-4931-9188-E65FFDC28ABB}"/>
              </a:ext>
            </a:extLst>
          </p:cNvPr>
          <p:cNvSpPr/>
          <p:nvPr/>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91E93B-7A79-4D1C-845A-D2D5C8CA5748}"/>
              </a:ext>
            </a:extLst>
          </p:cNvPr>
          <p:cNvSpPr/>
          <p:nvPr/>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164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702" r:id="rId16"/>
    <p:sldLayoutId id="2147483704" r:id="rId17"/>
    <p:sldLayoutId id="2147483708" r:id="rId18"/>
    <p:sldLayoutId id="2147483710" r:id="rId19"/>
    <p:sldLayoutId id="2147483711" r:id="rId20"/>
    <p:sldLayoutId id="2147483715"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6650746"/>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customvision.ai/" TargetMode="External"/><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hyperlink" Target="https://gallery.azure.ai/models"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19.jpeg"/><Relationship Id="rId5" Type="http://schemas.openxmlformats.org/officeDocument/2006/relationships/image" Target="../media/image18.jpg"/><Relationship Id="rId4" Type="http://schemas.openxmlformats.org/officeDocument/2006/relationships/image" Target="../media/image17.jpe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6C82D-2F8C-4ECE-841D-50A8C4D4F27D}"/>
              </a:ext>
            </a:extLst>
          </p:cNvPr>
          <p:cNvSpPr>
            <a:spLocks noGrp="1"/>
          </p:cNvSpPr>
          <p:nvPr>
            <p:ph type="ctrTitle"/>
          </p:nvPr>
        </p:nvSpPr>
        <p:spPr/>
        <p:txBody>
          <a:bodyPr>
            <a:normAutofit fontScale="90000"/>
          </a:bodyPr>
          <a:lstStyle/>
          <a:p>
            <a:r>
              <a:rPr lang="en-US"/>
              <a:t>Get Started with Machine Learning</a:t>
            </a:r>
          </a:p>
        </p:txBody>
      </p:sp>
    </p:spTree>
    <p:extLst>
      <p:ext uri="{BB962C8B-B14F-4D97-AF65-F5344CB8AC3E}">
        <p14:creationId xmlns:p14="http://schemas.microsoft.com/office/powerpoint/2010/main" val="164412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4200" y="2102071"/>
            <a:ext cx="11018520" cy="4039649"/>
          </a:xfrm>
        </p:spPr>
        <p:txBody>
          <a:bodyPr>
            <a:noAutofit/>
          </a:bodyPr>
          <a:lstStyle/>
          <a:p>
            <a:pPr marL="342900" indent="-342900">
              <a:buFont typeface="Arial" panose="020B0604020202020204" pitchFamily="34" charset="0"/>
              <a:buChar char="•"/>
            </a:pPr>
            <a:r>
              <a:rPr lang="en-US" kern="0">
                <a:solidFill>
                  <a:srgbClr val="163555"/>
                </a:solidFill>
              </a:rPr>
              <a:t>Azure Machine Learning Services gives you an end-to-end solution to prepare data, and train your model in the Cloud.</a:t>
            </a:r>
          </a:p>
          <a:p>
            <a:pPr>
              <a:buFont typeface="Arial" panose="020B0604020202020204" pitchFamily="34" charset="0"/>
              <a:buChar char="•"/>
            </a:pPr>
            <a:endParaRPr lang="en-US" kern="0">
              <a:solidFill>
                <a:srgbClr val="163555"/>
              </a:solidFill>
            </a:endParaRPr>
          </a:p>
          <a:p>
            <a:pPr marL="342900" indent="-342900">
              <a:buFont typeface="Arial" panose="020B0604020202020204" pitchFamily="34" charset="0"/>
              <a:buChar char="•"/>
            </a:pPr>
            <a:r>
              <a:rPr lang="en-US" kern="0" err="1">
                <a:solidFill>
                  <a:srgbClr val="163555"/>
                </a:solidFill>
              </a:rPr>
              <a:t>WinMLTools</a:t>
            </a:r>
            <a:r>
              <a:rPr lang="en-US" kern="0">
                <a:solidFill>
                  <a:srgbClr val="163555"/>
                </a:solidFill>
              </a:rPr>
              <a:t> converts existing models from </a:t>
            </a:r>
            <a:r>
              <a:rPr lang="en-US" kern="0" err="1">
                <a:solidFill>
                  <a:srgbClr val="163555"/>
                </a:solidFill>
              </a:rPr>
              <a:t>CoreML</a:t>
            </a:r>
            <a:r>
              <a:rPr lang="en-US" kern="0">
                <a:solidFill>
                  <a:srgbClr val="163555"/>
                </a:solidFill>
              </a:rPr>
              <a:t>, </a:t>
            </a:r>
            <a:r>
              <a:rPr lang="en-US" kern="0" err="1">
                <a:solidFill>
                  <a:srgbClr val="163555"/>
                </a:solidFill>
              </a:rPr>
              <a:t>scikit</a:t>
            </a:r>
            <a:r>
              <a:rPr lang="en-US" kern="0">
                <a:solidFill>
                  <a:srgbClr val="163555"/>
                </a:solidFill>
              </a:rPr>
              <a:t>-learn, LIBSVM, and </a:t>
            </a:r>
            <a:r>
              <a:rPr lang="en-US" kern="0" err="1">
                <a:solidFill>
                  <a:srgbClr val="163555"/>
                </a:solidFill>
              </a:rPr>
              <a:t>XGBoost</a:t>
            </a:r>
            <a:endParaRPr lang="en-US" kern="0">
              <a:solidFill>
                <a:srgbClr val="163555"/>
              </a:solidFill>
            </a:endParaRPr>
          </a:p>
          <a:p>
            <a:pPr>
              <a:buFont typeface="Arial" panose="020B0604020202020204" pitchFamily="34" charset="0"/>
              <a:buChar char="•"/>
            </a:pPr>
            <a:endParaRPr lang="en-US" kern="0">
              <a:solidFill>
                <a:srgbClr val="163555"/>
              </a:solidFill>
            </a:endParaRPr>
          </a:p>
          <a:p>
            <a:pPr marL="342900" indent="-342900">
              <a:buFont typeface="Arial" panose="020B0604020202020204" pitchFamily="34" charset="0"/>
              <a:buChar char="•"/>
            </a:pPr>
            <a:r>
              <a:rPr lang="en-US" kern="0">
                <a:solidFill>
                  <a:srgbClr val="163555"/>
                </a:solidFill>
              </a:rPr>
              <a:t>Azure Custom Vision makes it easy to create your own image models - </a:t>
            </a:r>
            <a:r>
              <a:rPr lang="en-US">
                <a:solidFill>
                  <a:srgbClr val="163555"/>
                </a:solidFill>
                <a:hlinkClick r:id="rId3"/>
              </a:rPr>
              <a:t>https://customvision.ai/</a:t>
            </a:r>
            <a:endParaRPr lang="en-US">
              <a:solidFill>
                <a:srgbClr val="163555"/>
              </a:solidFill>
            </a:endParaRPr>
          </a:p>
          <a:p>
            <a:pPr>
              <a:buFont typeface="Arial" panose="020B0604020202020204" pitchFamily="34" charset="0"/>
              <a:buChar char="•"/>
            </a:pPr>
            <a:endParaRPr lang="en-US" kern="0">
              <a:solidFill>
                <a:srgbClr val="163555"/>
              </a:solidFill>
            </a:endParaRPr>
          </a:p>
          <a:p>
            <a:pPr marL="342900" indent="-342900">
              <a:buFont typeface="Arial" panose="020B0604020202020204" pitchFamily="34" charset="0"/>
              <a:buChar char="•"/>
            </a:pPr>
            <a:r>
              <a:rPr lang="en-US" kern="0">
                <a:solidFill>
                  <a:srgbClr val="163555"/>
                </a:solidFill>
              </a:rPr>
              <a:t>Azure AI Gallery curates models for use with Windows ML - </a:t>
            </a:r>
            <a:r>
              <a:rPr lang="en-US" u="sng">
                <a:solidFill>
                  <a:srgbClr val="163555"/>
                </a:solidFill>
                <a:hlinkClick r:id="rId4"/>
              </a:rPr>
              <a:t>https://gallery.azure.ai/models</a:t>
            </a:r>
            <a:endParaRPr lang="en-US" u="sng">
              <a:solidFill>
                <a:srgbClr val="163555"/>
              </a:solidFill>
            </a:endParaRPr>
          </a:p>
          <a:p>
            <a:pPr marL="342900" indent="-342900">
              <a:buFont typeface="Arial" panose="020B0604020202020204" pitchFamily="34" charset="0"/>
              <a:buChar char="•"/>
            </a:pPr>
            <a:endParaRPr lang="en-US" kern="0">
              <a:solidFill>
                <a:srgbClr val="163555"/>
              </a:solidFill>
            </a:endParaRPr>
          </a:p>
          <a:p>
            <a:pPr marL="342900" indent="-342900">
              <a:buFont typeface="Arial" panose="020B0604020202020204" pitchFamily="34" charset="0"/>
              <a:buChar char="•"/>
            </a:pPr>
            <a:endParaRPr lang="en-US" kern="0">
              <a:solidFill>
                <a:srgbClr val="163555"/>
              </a:solidFill>
            </a:endParaRPr>
          </a:p>
        </p:txBody>
      </p:sp>
      <p:sp>
        <p:nvSpPr>
          <p:cNvPr id="4" name="Title 1">
            <a:extLst>
              <a:ext uri="{FF2B5EF4-FFF2-40B4-BE49-F238E27FC236}">
                <a16:creationId xmlns:a16="http://schemas.microsoft.com/office/drawing/2014/main" id="{73EA78F7-1522-4CAC-855C-425C82A9E407}"/>
              </a:ext>
            </a:extLst>
          </p:cNvPr>
          <p:cNvSpPr txBox="1">
            <a:spLocks/>
          </p:cNvSpPr>
          <p:nvPr/>
        </p:nvSpPr>
        <p:spPr>
          <a:xfrm>
            <a:off x="194537" y="357423"/>
            <a:ext cx="11818491" cy="1289030"/>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altLang="zh-CN" sz="4000" b="1" i="0" u="none" strike="noStrike" kern="1200" cap="none" spc="-98" normalizeH="0" baseline="0" noProof="0">
                <a:ln w="3175">
                  <a:noFill/>
                </a:ln>
                <a:solidFill>
                  <a:srgbClr val="163555"/>
                </a:solidFill>
                <a:effectLst/>
                <a:uLnTx/>
                <a:uFillTx/>
                <a:latin typeface="Segoe UI (headings)"/>
                <a:cs typeface="Segoe UI Semibold" panose="020B0702040204020203" pitchFamily="34" charset="0"/>
              </a:rPr>
              <a:t>How do I get ONNX models to use in my application?</a:t>
            </a:r>
            <a:endParaRPr kumimoji="0" lang="en-US" sz="4000" b="1" i="0" u="none" strike="noStrike" kern="1200" cap="none" spc="-98" normalizeH="0" baseline="0" noProof="0">
              <a:ln w="3175">
                <a:noFill/>
              </a:ln>
              <a:solidFill>
                <a:srgbClr val="163555"/>
              </a:solidFill>
              <a:effectLst/>
              <a:uLnTx/>
              <a:uFillTx/>
              <a:latin typeface="Segoe UI (headings)"/>
              <a:cs typeface="Segoe UI Semibold" panose="020B0702040204020203" pitchFamily="34" charset="0"/>
            </a:endParaRPr>
          </a:p>
        </p:txBody>
      </p:sp>
    </p:spTree>
    <p:extLst>
      <p:ext uri="{BB962C8B-B14F-4D97-AF65-F5344CB8AC3E}">
        <p14:creationId xmlns:p14="http://schemas.microsoft.com/office/powerpoint/2010/main" val="422980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fade">
                                      <p:cBhvr>
                                        <p:cTn id="22"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6BE5B-B4AA-4CEE-8EFF-35FC54CA9BAE}"/>
              </a:ext>
            </a:extLst>
          </p:cNvPr>
          <p:cNvSpPr>
            <a:spLocks noGrp="1"/>
          </p:cNvSpPr>
          <p:nvPr>
            <p:ph type="title"/>
          </p:nvPr>
        </p:nvSpPr>
        <p:spPr/>
        <p:txBody>
          <a:bodyPr/>
          <a:lstStyle/>
          <a:p>
            <a:r>
              <a:rPr lang="en-US"/>
              <a:t>Azure Custom Vision</a:t>
            </a:r>
          </a:p>
        </p:txBody>
      </p:sp>
      <p:sp>
        <p:nvSpPr>
          <p:cNvPr id="3" name="Text Placeholder 2">
            <a:extLst>
              <a:ext uri="{FF2B5EF4-FFF2-40B4-BE49-F238E27FC236}">
                <a16:creationId xmlns:a16="http://schemas.microsoft.com/office/drawing/2014/main" id="{4D74FC0F-D46C-4854-AC70-E8A345FFC4D6}"/>
              </a:ext>
            </a:extLst>
          </p:cNvPr>
          <p:cNvSpPr>
            <a:spLocks noGrp="1"/>
          </p:cNvSpPr>
          <p:nvPr>
            <p:ph type="body" idx="1"/>
          </p:nvPr>
        </p:nvSpPr>
        <p:spPr/>
        <p:txBody>
          <a:bodyPr/>
          <a:lstStyle/>
          <a:p>
            <a:r>
              <a:rPr lang="en-US"/>
              <a:t>Demo</a:t>
            </a:r>
          </a:p>
        </p:txBody>
      </p:sp>
    </p:spTree>
    <p:extLst>
      <p:ext uri="{BB962C8B-B14F-4D97-AF65-F5344CB8AC3E}">
        <p14:creationId xmlns:p14="http://schemas.microsoft.com/office/powerpoint/2010/main" val="3118511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903310-9D61-416E-8052-3A89EE20E327}"/>
              </a:ext>
            </a:extLst>
          </p:cNvPr>
          <p:cNvSpPr>
            <a:spLocks noGrp="1"/>
          </p:cNvSpPr>
          <p:nvPr>
            <p:ph type="body" sz="quarter" idx="10"/>
          </p:nvPr>
        </p:nvSpPr>
        <p:spPr/>
        <p:txBody>
          <a:bodyPr/>
          <a:lstStyle/>
          <a:p>
            <a:r>
              <a:rPr lang="en-GB"/>
              <a:t>How to use AI services in the cloud with Cognitive Services </a:t>
            </a:r>
          </a:p>
          <a:p>
            <a:r>
              <a:rPr lang="en-GB"/>
              <a:t>How to evaluate machine learning models locally with </a:t>
            </a:r>
            <a:r>
              <a:rPr lang="en-GB" err="1"/>
              <a:t>WinML</a:t>
            </a:r>
            <a:r>
              <a:rPr lang="en-GB"/>
              <a:t> </a:t>
            </a:r>
          </a:p>
          <a:p>
            <a:r>
              <a:rPr lang="en-GB"/>
              <a:t>How to create custom vision models with Azure Custom Vision</a:t>
            </a:r>
          </a:p>
        </p:txBody>
      </p:sp>
      <p:sp>
        <p:nvSpPr>
          <p:cNvPr id="4" name="Text Placeholder 3">
            <a:extLst>
              <a:ext uri="{FF2B5EF4-FFF2-40B4-BE49-F238E27FC236}">
                <a16:creationId xmlns:a16="http://schemas.microsoft.com/office/drawing/2014/main" id="{0D02070F-BA65-4753-AA11-E2E7BC2AB267}"/>
              </a:ext>
            </a:extLst>
          </p:cNvPr>
          <p:cNvSpPr>
            <a:spLocks noGrp="1"/>
          </p:cNvSpPr>
          <p:nvPr>
            <p:ph type="body" sz="quarter" idx="11"/>
          </p:nvPr>
        </p:nvSpPr>
        <p:spPr/>
        <p:txBody>
          <a:bodyPr/>
          <a:lstStyle/>
          <a:p>
            <a:r>
              <a:rPr lang="en-GB"/>
              <a:t>aka.ms/insiderdevtour-labs</a:t>
            </a:r>
            <a:endParaRPr lang="en-US">
              <a:solidFill>
                <a:schemeClr val="tx1"/>
              </a:solidFill>
            </a:endParaRPr>
          </a:p>
        </p:txBody>
      </p:sp>
    </p:spTree>
    <p:extLst>
      <p:ext uri="{BB962C8B-B14F-4D97-AF65-F5344CB8AC3E}">
        <p14:creationId xmlns:p14="http://schemas.microsoft.com/office/powerpoint/2010/main" val="105160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5689"/>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267746-4409-4DCA-86CC-20A1056E747F}"/>
              </a:ext>
            </a:extLst>
          </p:cNvPr>
          <p:cNvSpPr/>
          <p:nvPr/>
        </p:nvSpPr>
        <p:spPr>
          <a:xfrm>
            <a:off x="336000" y="3406140"/>
            <a:ext cx="11520000" cy="799065"/>
          </a:xfrm>
          <a:prstGeom prst="rect">
            <a:avLst/>
          </a:prstGeom>
        </p:spPr>
        <p:txBody>
          <a:bodyPr wrap="square">
            <a:spAutoFit/>
          </a:bodyPr>
          <a:lstStyle/>
          <a:p>
            <a:pPr>
              <a:lnSpc>
                <a:spcPct val="114000"/>
              </a:lnSpc>
            </a:pPr>
            <a:r>
              <a:rPr lang="en-US" sz="4400" b="1" spc="-50">
                <a:solidFill>
                  <a:schemeClr val="bg1"/>
                </a:solidFill>
                <a:ea typeface="+mj-ea"/>
                <a:cs typeface="+mj-cs"/>
              </a:rPr>
              <a:t>why should I care about AI and ML?</a:t>
            </a:r>
            <a:endParaRPr lang="en-US" sz="4400" b="1" spc="-50">
              <a:solidFill>
                <a:schemeClr val="bg1"/>
              </a:solidFill>
            </a:endParaRPr>
          </a:p>
        </p:txBody>
      </p:sp>
      <p:sp>
        <p:nvSpPr>
          <p:cNvPr id="8" name="Rectangle 7">
            <a:extLst>
              <a:ext uri="{FF2B5EF4-FFF2-40B4-BE49-F238E27FC236}">
                <a16:creationId xmlns:a16="http://schemas.microsoft.com/office/drawing/2014/main" id="{B359A5F6-7ECE-4A64-A92C-3705BDF19D4D}"/>
              </a:ext>
            </a:extLst>
          </p:cNvPr>
          <p:cNvSpPr/>
          <p:nvPr/>
        </p:nvSpPr>
        <p:spPr>
          <a:xfrm>
            <a:off x="336000" y="2482810"/>
            <a:ext cx="8808000" cy="799065"/>
          </a:xfrm>
          <a:prstGeom prst="rect">
            <a:avLst/>
          </a:prstGeom>
        </p:spPr>
        <p:txBody>
          <a:bodyPr wrap="square">
            <a:spAutoFit/>
          </a:bodyPr>
          <a:lstStyle/>
          <a:p>
            <a:pPr lvl="0">
              <a:lnSpc>
                <a:spcPct val="114000"/>
              </a:lnSpc>
            </a:pPr>
            <a:r>
              <a:rPr lang="en-US" sz="4400" b="1" spc="-50">
                <a:solidFill>
                  <a:schemeClr val="bg1"/>
                </a:solidFill>
              </a:rPr>
              <a:t>As a developer,</a:t>
            </a:r>
          </a:p>
        </p:txBody>
      </p:sp>
    </p:spTree>
    <p:extLst>
      <p:ext uri="{BB962C8B-B14F-4D97-AF65-F5344CB8AC3E}">
        <p14:creationId xmlns:p14="http://schemas.microsoft.com/office/powerpoint/2010/main" val="147439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CE7159FC-96C0-4631-83FB-6F9B3CBAE251}"/>
              </a:ext>
            </a:extLst>
          </p:cNvPr>
          <p:cNvPicPr>
            <a:picLocks noChangeAspect="1"/>
          </p:cNvPicPr>
          <p:nvPr/>
        </p:nvPicPr>
        <p:blipFill rotWithShape="1">
          <a:blip r:embed="rId3">
            <a:extLst>
              <a:ext uri="{28A0092B-C50C-407E-A947-70E740481C1C}">
                <a14:useLocalDpi xmlns:a14="http://schemas.microsoft.com/office/drawing/2010/main" val="0"/>
              </a:ext>
            </a:extLst>
          </a:blip>
          <a:srcRect l="24747" r="19781"/>
          <a:stretch/>
        </p:blipFill>
        <p:spPr>
          <a:xfrm>
            <a:off x="6095999" y="2743200"/>
            <a:ext cx="3043394" cy="4114800"/>
          </a:xfrm>
          <a:prstGeom prst="rect">
            <a:avLst/>
          </a:prstGeom>
        </p:spPr>
      </p:pic>
      <p:sp>
        <p:nvSpPr>
          <p:cNvPr id="6" name="Text Placeholder 5"/>
          <p:cNvSpPr>
            <a:spLocks noGrp="1"/>
          </p:cNvSpPr>
          <p:nvPr>
            <p:ph type="body" sz="quarter" idx="10"/>
          </p:nvPr>
        </p:nvSpPr>
        <p:spPr>
          <a:xfrm>
            <a:off x="268123" y="927026"/>
            <a:ext cx="11655754" cy="1100494"/>
          </a:xfrm>
        </p:spPr>
        <p:txBody>
          <a:bodyPr/>
          <a:lstStyle/>
          <a:p>
            <a:pPr algn="ctr"/>
            <a:r>
              <a:rPr lang="en-US" sz="3000">
                <a:solidFill>
                  <a:srgbClr val="163555"/>
                </a:solidFill>
              </a:rPr>
              <a:t>Some problems are difficult to solve using traditional algorithms and procedural programming.</a:t>
            </a:r>
          </a:p>
        </p:txBody>
      </p:sp>
      <p:pic>
        <p:nvPicPr>
          <p:cNvPr id="11" name="Picture 10">
            <a:extLst>
              <a:ext uri="{FF2B5EF4-FFF2-40B4-BE49-F238E27FC236}">
                <a16:creationId xmlns:a16="http://schemas.microsoft.com/office/drawing/2014/main" id="{EF318F29-8686-4E5C-B455-DEA4D6508F45}"/>
              </a:ext>
            </a:extLst>
          </p:cNvPr>
          <p:cNvPicPr>
            <a:picLocks noChangeAspect="1"/>
          </p:cNvPicPr>
          <p:nvPr/>
        </p:nvPicPr>
        <p:blipFill rotWithShape="1">
          <a:blip r:embed="rId4">
            <a:extLst>
              <a:ext uri="{28A0092B-C50C-407E-A947-70E740481C1C}">
                <a14:useLocalDpi xmlns:a14="http://schemas.microsoft.com/office/drawing/2010/main" val="0"/>
              </a:ext>
            </a:extLst>
          </a:blip>
          <a:srcRect t="12884" r="3682" b="330"/>
          <a:stretch/>
        </p:blipFill>
        <p:spPr>
          <a:xfrm>
            <a:off x="0" y="2743200"/>
            <a:ext cx="3044536" cy="4114800"/>
          </a:xfrm>
          <a:prstGeom prst="rect">
            <a:avLst/>
          </a:prstGeom>
        </p:spPr>
      </p:pic>
      <p:sp>
        <p:nvSpPr>
          <p:cNvPr id="5" name="Rectangle 4"/>
          <p:cNvSpPr/>
          <p:nvPr/>
        </p:nvSpPr>
        <p:spPr bwMode="auto">
          <a:xfrm>
            <a:off x="0" y="2743059"/>
            <a:ext cx="3044952" cy="4114941"/>
          </a:xfrm>
          <a:prstGeom prst="rect">
            <a:avLst/>
          </a:prstGeom>
          <a:solidFill>
            <a:srgbClr val="3076BC">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spc="-50">
                <a:gradFill>
                  <a:gsLst>
                    <a:gs pos="0">
                      <a:srgbClr val="FFFFFF"/>
                    </a:gs>
                    <a:gs pos="100000">
                      <a:srgbClr val="FFFFFF"/>
                    </a:gs>
                  </a:gsLst>
                  <a:lin ang="5400000" scaled="0"/>
                </a:gradFill>
                <a:ea typeface="Segoe UI" pitchFamily="34" charset="0"/>
                <a:cs typeface="Segoe UI" pitchFamily="34" charset="0"/>
              </a:rPr>
              <a:t>Identify objects and people in photos and videos</a:t>
            </a:r>
          </a:p>
        </p:txBody>
      </p:sp>
      <p:pic>
        <p:nvPicPr>
          <p:cNvPr id="14" name="Picture 13">
            <a:extLst>
              <a:ext uri="{FF2B5EF4-FFF2-40B4-BE49-F238E27FC236}">
                <a16:creationId xmlns:a16="http://schemas.microsoft.com/office/drawing/2014/main" id="{5224CAC0-6A9A-4236-84FB-009E94295D05}"/>
              </a:ext>
            </a:extLst>
          </p:cNvPr>
          <p:cNvPicPr>
            <a:picLocks noChangeAspect="1"/>
          </p:cNvPicPr>
          <p:nvPr/>
        </p:nvPicPr>
        <p:blipFill rotWithShape="1">
          <a:blip r:embed="rId5">
            <a:extLst>
              <a:ext uri="{28A0092B-C50C-407E-A947-70E740481C1C}">
                <a14:useLocalDpi xmlns:a14="http://schemas.microsoft.com/office/drawing/2010/main" val="0"/>
              </a:ext>
            </a:extLst>
          </a:blip>
          <a:srcRect l="21160" r="33780"/>
          <a:stretch/>
        </p:blipFill>
        <p:spPr>
          <a:xfrm>
            <a:off x="3048000" y="2743200"/>
            <a:ext cx="3045499" cy="4114800"/>
          </a:xfrm>
          <a:prstGeom prst="rect">
            <a:avLst/>
          </a:prstGeom>
        </p:spPr>
      </p:pic>
      <p:pic>
        <p:nvPicPr>
          <p:cNvPr id="16" name="Picture 15">
            <a:extLst>
              <a:ext uri="{FF2B5EF4-FFF2-40B4-BE49-F238E27FC236}">
                <a16:creationId xmlns:a16="http://schemas.microsoft.com/office/drawing/2014/main" id="{B192DDF3-3B2A-4EEB-A6D5-2F0CD09DF510}"/>
              </a:ext>
            </a:extLst>
          </p:cNvPr>
          <p:cNvPicPr>
            <a:picLocks noChangeAspect="1"/>
          </p:cNvPicPr>
          <p:nvPr/>
        </p:nvPicPr>
        <p:blipFill rotWithShape="1">
          <a:blip r:embed="rId6">
            <a:extLst>
              <a:ext uri="{28A0092B-C50C-407E-A947-70E740481C1C}">
                <a14:useLocalDpi xmlns:a14="http://schemas.microsoft.com/office/drawing/2010/main" val="0"/>
              </a:ext>
            </a:extLst>
          </a:blip>
          <a:srcRect l="6524" t="6149" r="6749" b="15797"/>
          <a:stretch/>
        </p:blipFill>
        <p:spPr>
          <a:xfrm>
            <a:off x="9144000" y="2743200"/>
            <a:ext cx="3048000" cy="4114800"/>
          </a:xfrm>
          <a:prstGeom prst="rect">
            <a:avLst/>
          </a:prstGeom>
        </p:spPr>
      </p:pic>
      <p:sp>
        <p:nvSpPr>
          <p:cNvPr id="7" name="Rectangle 6"/>
          <p:cNvSpPr/>
          <p:nvPr/>
        </p:nvSpPr>
        <p:spPr bwMode="auto">
          <a:xfrm>
            <a:off x="3048273" y="2743059"/>
            <a:ext cx="3044952" cy="4114941"/>
          </a:xfrm>
          <a:prstGeom prst="rect">
            <a:avLst/>
          </a:prstGeom>
          <a:solidFill>
            <a:srgbClr val="235689">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spc="-50">
                <a:gradFill>
                  <a:gsLst>
                    <a:gs pos="0">
                      <a:srgbClr val="FFFFFF"/>
                    </a:gs>
                    <a:gs pos="100000">
                      <a:srgbClr val="FFFFFF"/>
                    </a:gs>
                  </a:gsLst>
                  <a:lin ang="5400000" scaled="0"/>
                </a:gradFill>
                <a:ea typeface="Segoe UI" pitchFamily="34" charset="0"/>
                <a:cs typeface="Segoe UI" pitchFamily="34" charset="0"/>
              </a:rPr>
              <a:t>Recommend products to your users based on historical data</a:t>
            </a:r>
          </a:p>
        </p:txBody>
      </p:sp>
      <p:sp>
        <p:nvSpPr>
          <p:cNvPr id="8" name="Rectangle 7"/>
          <p:cNvSpPr/>
          <p:nvPr/>
        </p:nvSpPr>
        <p:spPr bwMode="auto">
          <a:xfrm>
            <a:off x="6096002" y="2743059"/>
            <a:ext cx="3044952" cy="4114941"/>
          </a:xfrm>
          <a:prstGeom prst="rect">
            <a:avLst/>
          </a:prstGeom>
          <a:solidFill>
            <a:srgbClr val="163555">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spc="-50">
                <a:gradFill>
                  <a:gsLst>
                    <a:gs pos="0">
                      <a:srgbClr val="FFFFFF"/>
                    </a:gs>
                    <a:gs pos="100000">
                      <a:srgbClr val="FFFFFF"/>
                    </a:gs>
                  </a:gsLst>
                  <a:lin ang="5400000" scaled="0"/>
                </a:gradFill>
                <a:ea typeface="Segoe UI" pitchFamily="34" charset="0"/>
                <a:cs typeface="Segoe UI" pitchFamily="34" charset="0"/>
              </a:rPr>
              <a:t>Detect failures in an industrial process before they happen</a:t>
            </a:r>
          </a:p>
        </p:txBody>
      </p:sp>
      <p:sp>
        <p:nvSpPr>
          <p:cNvPr id="9" name="Rectangle 8">
            <a:extLst>
              <a:ext uri="{FF2B5EF4-FFF2-40B4-BE49-F238E27FC236}">
                <a16:creationId xmlns:a16="http://schemas.microsoft.com/office/drawing/2014/main" id="{3C1A2F5D-4794-4DD1-87F7-DA2808EED65D}"/>
              </a:ext>
            </a:extLst>
          </p:cNvPr>
          <p:cNvSpPr/>
          <p:nvPr/>
        </p:nvSpPr>
        <p:spPr bwMode="auto">
          <a:xfrm>
            <a:off x="9144000" y="2743200"/>
            <a:ext cx="3048000" cy="4114943"/>
          </a:xfrm>
          <a:prstGeom prst="rect">
            <a:avLst/>
          </a:prstGeom>
          <a:solidFill>
            <a:srgbClr val="26262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114000"/>
              </a:lnSpc>
              <a:spcBef>
                <a:spcPct val="0"/>
              </a:spcBef>
              <a:spcAft>
                <a:spcPct val="0"/>
              </a:spcAft>
            </a:pPr>
            <a:r>
              <a:rPr lang="en-US" sz="2400" kern="0" spc="-50">
                <a:gradFill>
                  <a:gsLst>
                    <a:gs pos="0">
                      <a:srgbClr val="FFFFFF"/>
                    </a:gs>
                    <a:gs pos="100000">
                      <a:srgbClr val="FFFFFF"/>
                    </a:gs>
                  </a:gsLst>
                  <a:lin ang="5400000" scaled="0"/>
                </a:gradFill>
                <a:ea typeface="Segoe UI" pitchFamily="34" charset="0"/>
                <a:cs typeface="Segoe UI" pitchFamily="34" charset="0"/>
              </a:rPr>
              <a:t>Navigate autonomously around obstacles and </a:t>
            </a:r>
          </a:p>
          <a:p>
            <a:pPr algn="ctr" defTabSz="932472" fontAlgn="base">
              <a:lnSpc>
                <a:spcPct val="114000"/>
              </a:lnSpc>
              <a:spcBef>
                <a:spcPct val="0"/>
              </a:spcBef>
              <a:spcAft>
                <a:spcPct val="0"/>
              </a:spcAft>
            </a:pPr>
            <a:r>
              <a:rPr lang="en-US" sz="2400" kern="0" spc="-50">
                <a:gradFill>
                  <a:gsLst>
                    <a:gs pos="0">
                      <a:srgbClr val="FFFFFF"/>
                    </a:gs>
                    <a:gs pos="100000">
                      <a:srgbClr val="FFFFFF"/>
                    </a:gs>
                  </a:gsLst>
                  <a:lin ang="5400000" scaled="0"/>
                </a:gradFill>
                <a:ea typeface="Segoe UI" pitchFamily="34" charset="0"/>
                <a:cs typeface="Segoe UI" pitchFamily="34" charset="0"/>
              </a:rPr>
              <a:t>obey traffic laws</a:t>
            </a:r>
          </a:p>
        </p:txBody>
      </p:sp>
    </p:spTree>
    <p:extLst>
      <p:ext uri="{BB962C8B-B14F-4D97-AF65-F5344CB8AC3E}">
        <p14:creationId xmlns:p14="http://schemas.microsoft.com/office/powerpoint/2010/main" val="11533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anim calcmode="lin" valueType="num">
                                      <p:cBhvr>
                                        <p:cTn id="13" dur="500" fill="hold"/>
                                        <p:tgtEl>
                                          <p:spTgt spid="11"/>
                                        </p:tgtEl>
                                        <p:attrNameLst>
                                          <p:attrName>ppt_x</p:attrName>
                                        </p:attrNameLst>
                                      </p:cBhvr>
                                      <p:tavLst>
                                        <p:tav tm="0">
                                          <p:val>
                                            <p:strVal val="#ppt_x"/>
                                          </p:val>
                                        </p:tav>
                                        <p:tav tm="100000">
                                          <p:val>
                                            <p:strVal val="#ppt_x"/>
                                          </p:val>
                                        </p:tav>
                                      </p:tavLst>
                                    </p:anim>
                                    <p:anim calcmode="lin" valueType="num">
                                      <p:cBhvr>
                                        <p:cTn id="14" dur="500" fill="hold"/>
                                        <p:tgtEl>
                                          <p:spTgt spid="11"/>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strVal val="#ppt_x"/>
                                          </p:val>
                                        </p:tav>
                                        <p:tav tm="100000">
                                          <p:val>
                                            <p:strVal val="#ppt_x"/>
                                          </p:val>
                                        </p:tav>
                                      </p:tavLst>
                                    </p:anim>
                                    <p:anim calcmode="lin" valueType="num">
                                      <p:cBhvr>
                                        <p:cTn id="25" dur="500" fill="hold"/>
                                        <p:tgtEl>
                                          <p:spTgt spid="14"/>
                                        </p:tgtEl>
                                        <p:attrNameLst>
                                          <p:attrName>ppt_y</p:attrName>
                                        </p:attrNameLst>
                                      </p:cBhvr>
                                      <p:tavLst>
                                        <p:tav tm="0">
                                          <p:val>
                                            <p:strVal val="#ppt_y+.1"/>
                                          </p:val>
                                        </p:tav>
                                        <p:tav tm="100000">
                                          <p:val>
                                            <p:strVal val="#ppt_y"/>
                                          </p:val>
                                        </p:tav>
                                      </p:tavLst>
                                    </p:anim>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anim calcmode="lin" valueType="num">
                                      <p:cBhvr>
                                        <p:cTn id="35" dur="500" fill="hold"/>
                                        <p:tgtEl>
                                          <p:spTgt spid="18"/>
                                        </p:tgtEl>
                                        <p:attrNameLst>
                                          <p:attrName>ppt_x</p:attrName>
                                        </p:attrNameLst>
                                      </p:cBhvr>
                                      <p:tavLst>
                                        <p:tav tm="0">
                                          <p:val>
                                            <p:strVal val="#ppt_x"/>
                                          </p:val>
                                        </p:tav>
                                        <p:tav tm="100000">
                                          <p:val>
                                            <p:strVal val="#ppt_x"/>
                                          </p:val>
                                        </p:tav>
                                      </p:tavLst>
                                    </p:anim>
                                    <p:anim calcmode="lin" valueType="num">
                                      <p:cBhvr>
                                        <p:cTn id="36" dur="500" fill="hold"/>
                                        <p:tgtEl>
                                          <p:spTgt spid="18"/>
                                        </p:tgtEl>
                                        <p:attrNameLst>
                                          <p:attrName>ppt_y</p:attrName>
                                        </p:attrNameLst>
                                      </p:cBhvr>
                                      <p:tavLst>
                                        <p:tav tm="0">
                                          <p:val>
                                            <p:strVal val="#ppt_y+.1"/>
                                          </p:val>
                                        </p:tav>
                                        <p:tav tm="100000">
                                          <p:val>
                                            <p:strVal val="#ppt_y"/>
                                          </p:val>
                                        </p:tav>
                                      </p:tavLst>
                                    </p:anim>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anim calcmode="lin" valueType="num">
                                      <p:cBhvr>
                                        <p:cTn id="46" dur="500" fill="hold"/>
                                        <p:tgtEl>
                                          <p:spTgt spid="16"/>
                                        </p:tgtEl>
                                        <p:attrNameLst>
                                          <p:attrName>ppt_x</p:attrName>
                                        </p:attrNameLst>
                                      </p:cBhvr>
                                      <p:tavLst>
                                        <p:tav tm="0">
                                          <p:val>
                                            <p:strVal val="#ppt_x"/>
                                          </p:val>
                                        </p:tav>
                                        <p:tav tm="100000">
                                          <p:val>
                                            <p:strVal val="#ppt_x"/>
                                          </p:val>
                                        </p:tav>
                                      </p:tavLst>
                                    </p:anim>
                                    <p:anim calcmode="lin" valueType="num">
                                      <p:cBhvr>
                                        <p:cTn id="47" dur="500" fill="hold"/>
                                        <p:tgtEl>
                                          <p:spTgt spid="16"/>
                                        </p:tgtEl>
                                        <p:attrNameLst>
                                          <p:attrName>ppt_y</p:attrName>
                                        </p:attrNameLst>
                                      </p:cBhvr>
                                      <p:tavLst>
                                        <p:tav tm="0">
                                          <p:val>
                                            <p:strVal val="#ppt_y+.1"/>
                                          </p:val>
                                        </p:tav>
                                        <p:tav tm="100000">
                                          <p:val>
                                            <p:strVal val="#ppt_y"/>
                                          </p:val>
                                        </p:tav>
                                      </p:tavLst>
                                    </p:anim>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animBg="1"/>
      <p:bldP spid="7" grpId="0" animBg="1"/>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pPr algn="ctr"/>
            <a:r>
              <a:rPr lang="en-US">
                <a:solidFill>
                  <a:srgbClr val="163555"/>
                </a:solidFill>
              </a:rPr>
              <a:t>AI solves hard problems</a:t>
            </a:r>
          </a:p>
        </p:txBody>
      </p:sp>
      <p:sp>
        <p:nvSpPr>
          <p:cNvPr id="6" name="Text Placeholder 5"/>
          <p:cNvSpPr>
            <a:spLocks noGrp="1"/>
          </p:cNvSpPr>
          <p:nvPr>
            <p:ph type="body" sz="quarter" idx="10"/>
          </p:nvPr>
        </p:nvSpPr>
        <p:spPr>
          <a:xfrm>
            <a:off x="846073" y="1622465"/>
            <a:ext cx="3778250" cy="4260175"/>
          </a:xfrm>
        </p:spPr>
        <p:txBody>
          <a:bodyPr>
            <a:noAutofit/>
          </a:bodyPr>
          <a:lstStyle/>
          <a:p>
            <a:pPr marL="0" indent="0">
              <a:buNone/>
            </a:pPr>
            <a:r>
              <a:rPr lang="en-US" sz="1800" b="1" kern="0"/>
              <a:t>Smart Ink​</a:t>
            </a:r>
          </a:p>
          <a:p>
            <a:pPr marL="685800" lvl="1" indent="-457200">
              <a:buFont typeface="Arial" panose="020B0604020202020204" pitchFamily="34" charset="0"/>
              <a:buChar char="•"/>
            </a:pPr>
            <a:r>
              <a:rPr lang="en-US" sz="1600" kern="0"/>
              <a:t>Classify strokes as text, shapes, freehand drawings​</a:t>
            </a:r>
          </a:p>
          <a:p>
            <a:pPr marL="228600" lvl="1" indent="0">
              <a:buNone/>
            </a:pPr>
            <a:endParaRPr lang="en-US" sz="1600" kern="0"/>
          </a:p>
          <a:p>
            <a:pPr marL="685800" lvl="1" indent="-457200">
              <a:buFont typeface="Arial" panose="020B0604020202020204" pitchFamily="34" charset="0"/>
              <a:buChar char="•"/>
            </a:pPr>
            <a:r>
              <a:rPr lang="en-US" sz="1600" kern="0"/>
              <a:t>Classify text into words, paragraphs, lines, bullets​</a:t>
            </a:r>
          </a:p>
          <a:p>
            <a:pPr marL="228600" lvl="1" indent="0">
              <a:buNone/>
            </a:pPr>
            <a:endParaRPr lang="en-US" sz="1600" kern="0"/>
          </a:p>
          <a:p>
            <a:pPr marL="685800" lvl="1" indent="-457200">
              <a:buFont typeface="Arial" panose="020B0604020202020204" pitchFamily="34" charset="0"/>
              <a:buChar char="•"/>
            </a:pPr>
            <a:r>
              <a:rPr lang="en-US" sz="1600" kern="0"/>
              <a:t>Extract entities: phone numbers, names, dates​</a:t>
            </a:r>
          </a:p>
          <a:p>
            <a:pPr marL="228600" lvl="1" indent="0">
              <a:buNone/>
            </a:pPr>
            <a:endParaRPr lang="en-US" sz="1600" kern="0"/>
          </a:p>
          <a:p>
            <a:pPr marL="685800" lvl="1" indent="-457200">
              <a:buFont typeface="Arial" panose="020B0604020202020204" pitchFamily="34" charset="0"/>
              <a:buChar char="•"/>
            </a:pPr>
            <a:r>
              <a:rPr lang="en-US" sz="1600" kern="0"/>
              <a:t>Assign meanings: date references, known contacts</a:t>
            </a:r>
          </a:p>
        </p:txBody>
      </p:sp>
      <p:pic>
        <p:nvPicPr>
          <p:cNvPr id="5" name="Picture 4">
            <a:extLst>
              <a:ext uri="{FF2B5EF4-FFF2-40B4-BE49-F238E27FC236}">
                <a16:creationId xmlns:a16="http://schemas.microsoft.com/office/drawing/2014/main" id="{5E42AA12-E0E8-49C4-94DA-97C095BBF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713" y="1607225"/>
            <a:ext cx="7326671" cy="4117725"/>
          </a:xfrm>
          <a:prstGeom prst="rect">
            <a:avLst/>
          </a:prstGeom>
        </p:spPr>
      </p:pic>
    </p:spTree>
    <p:extLst>
      <p:ext uri="{BB962C8B-B14F-4D97-AF65-F5344CB8AC3E}">
        <p14:creationId xmlns:p14="http://schemas.microsoft.com/office/powerpoint/2010/main" val="348583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CA9FBC-B523-4A93-BB0D-5DD7C8AC44B9}"/>
              </a:ext>
            </a:extLst>
          </p:cNvPr>
          <p:cNvSpPr/>
          <p:nvPr/>
        </p:nvSpPr>
        <p:spPr>
          <a:xfrm>
            <a:off x="1286855" y="3621492"/>
            <a:ext cx="2328834" cy="461665"/>
          </a:xfrm>
          <a:prstGeom prst="rect">
            <a:avLst/>
          </a:prstGeom>
        </p:spPr>
        <p:txBody>
          <a:bodyPr wrap="square">
            <a:spAutoFit/>
          </a:bodyPr>
          <a:lstStyle/>
          <a:p>
            <a:pPr lvl="0" algn="ctr" defTabSz="932597">
              <a:defRPr/>
            </a:pPr>
            <a:r>
              <a:rPr lang="en-US" sz="2400">
                <a:solidFill>
                  <a:srgbClr val="235689"/>
                </a:solidFill>
                <a:latin typeface="Segoe UI Semibold" panose="020B0702040204020203" pitchFamily="34" charset="0"/>
                <a:ea typeface="Segoe UI Semilight" charset="0"/>
                <a:cs typeface="Segoe UI Semibold" panose="020B0702040204020203" pitchFamily="34" charset="0"/>
              </a:rPr>
              <a:t>Prepare Data</a:t>
            </a:r>
          </a:p>
        </p:txBody>
      </p:sp>
      <p:sp>
        <p:nvSpPr>
          <p:cNvPr id="166" name="Rectangle 165">
            <a:extLst>
              <a:ext uri="{FF2B5EF4-FFF2-40B4-BE49-F238E27FC236}">
                <a16:creationId xmlns:a16="http://schemas.microsoft.com/office/drawing/2014/main" id="{9EFE15A1-E885-4535-BFBD-E19E41773C02}"/>
              </a:ext>
            </a:extLst>
          </p:cNvPr>
          <p:cNvSpPr/>
          <p:nvPr/>
        </p:nvSpPr>
        <p:spPr>
          <a:xfrm>
            <a:off x="4838386" y="3621492"/>
            <a:ext cx="2545376" cy="461665"/>
          </a:xfrm>
          <a:prstGeom prst="rect">
            <a:avLst/>
          </a:prstGeom>
        </p:spPr>
        <p:txBody>
          <a:bodyPr wrap="square">
            <a:spAutoFit/>
          </a:bodyPr>
          <a:lstStyle/>
          <a:p>
            <a:pPr lvl="0" algn="ctr" defTabSz="932597">
              <a:defRPr/>
            </a:pPr>
            <a:r>
              <a:rPr lang="en-US" sz="2400">
                <a:solidFill>
                  <a:srgbClr val="235689"/>
                </a:solidFill>
                <a:latin typeface="Segoe UI Semibold" panose="020B0702040204020203" pitchFamily="34" charset="0"/>
                <a:ea typeface="Segoe UI Semilight" charset="0"/>
                <a:cs typeface="Segoe UI Semibold" panose="020B0702040204020203" pitchFamily="34" charset="0"/>
              </a:rPr>
              <a:t>Build &amp; Train</a:t>
            </a:r>
          </a:p>
        </p:txBody>
      </p:sp>
      <p:sp>
        <p:nvSpPr>
          <p:cNvPr id="167" name="Rectangle 166">
            <a:extLst>
              <a:ext uri="{FF2B5EF4-FFF2-40B4-BE49-F238E27FC236}">
                <a16:creationId xmlns:a16="http://schemas.microsoft.com/office/drawing/2014/main" id="{E6DAEA1B-DC96-4B5D-BFC5-75B256D4D14F}"/>
              </a:ext>
            </a:extLst>
          </p:cNvPr>
          <p:cNvSpPr/>
          <p:nvPr/>
        </p:nvSpPr>
        <p:spPr>
          <a:xfrm>
            <a:off x="8927927" y="3623492"/>
            <a:ext cx="1848627" cy="461665"/>
          </a:xfrm>
          <a:prstGeom prst="rect">
            <a:avLst/>
          </a:prstGeom>
        </p:spPr>
        <p:txBody>
          <a:bodyPr wrap="square">
            <a:spAutoFit/>
          </a:bodyPr>
          <a:lstStyle/>
          <a:p>
            <a:pPr lvl="0" algn="ctr" defTabSz="932597">
              <a:defRPr/>
            </a:pPr>
            <a:r>
              <a:rPr lang="en-US" sz="2400">
                <a:solidFill>
                  <a:srgbClr val="235689"/>
                </a:solidFill>
                <a:latin typeface="Segoe UI Semibold" panose="020B0702040204020203" pitchFamily="34" charset="0"/>
                <a:ea typeface="Segoe UI Semilight" charset="0"/>
                <a:cs typeface="Segoe UI Semibold" panose="020B0702040204020203" pitchFamily="34" charset="0"/>
              </a:rPr>
              <a:t>Evaluate</a:t>
            </a:r>
          </a:p>
        </p:txBody>
      </p:sp>
      <p:pic>
        <p:nvPicPr>
          <p:cNvPr id="2" name="Graphic 1">
            <a:extLst>
              <a:ext uri="{FF2B5EF4-FFF2-40B4-BE49-F238E27FC236}">
                <a16:creationId xmlns:a16="http://schemas.microsoft.com/office/drawing/2014/main" id="{3D205226-4E9A-4E2D-ADFA-4F9E753F96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6968" y="2300345"/>
            <a:ext cx="1210545" cy="1233603"/>
          </a:xfrm>
          <a:prstGeom prst="rect">
            <a:avLst/>
          </a:prstGeom>
        </p:spPr>
      </p:pic>
      <p:pic>
        <p:nvPicPr>
          <p:cNvPr id="21" name="Graphic 20">
            <a:extLst>
              <a:ext uri="{FF2B5EF4-FFF2-40B4-BE49-F238E27FC236}">
                <a16:creationId xmlns:a16="http://schemas.microsoft.com/office/drawing/2014/main" id="{D72C1CFC-8FA1-4999-BB8B-3CA2E23523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67069" y="2301032"/>
            <a:ext cx="1488010" cy="1243822"/>
          </a:xfrm>
          <a:prstGeom prst="rect">
            <a:avLst/>
          </a:prstGeom>
        </p:spPr>
      </p:pic>
      <p:grpSp>
        <p:nvGrpSpPr>
          <p:cNvPr id="71" name="Group 70">
            <a:extLst>
              <a:ext uri="{FF2B5EF4-FFF2-40B4-BE49-F238E27FC236}">
                <a16:creationId xmlns:a16="http://schemas.microsoft.com/office/drawing/2014/main" id="{819847F9-7632-4F7A-A420-F317041662A6}"/>
              </a:ext>
            </a:extLst>
          </p:cNvPr>
          <p:cNvGrpSpPr/>
          <p:nvPr/>
        </p:nvGrpSpPr>
        <p:grpSpPr>
          <a:xfrm>
            <a:off x="1870899" y="2392189"/>
            <a:ext cx="1160746" cy="1097455"/>
            <a:chOff x="417356" y="1710268"/>
            <a:chExt cx="1611859" cy="1523971"/>
          </a:xfrm>
        </p:grpSpPr>
        <p:grpSp>
          <p:nvGrpSpPr>
            <p:cNvPr id="72" name="Group 71">
              <a:extLst>
                <a:ext uri="{FF2B5EF4-FFF2-40B4-BE49-F238E27FC236}">
                  <a16:creationId xmlns:a16="http://schemas.microsoft.com/office/drawing/2014/main" id="{B8327A1F-F9D1-46FC-B9B0-549AB5EFEE6B}"/>
                </a:ext>
              </a:extLst>
            </p:cNvPr>
            <p:cNvGrpSpPr/>
            <p:nvPr/>
          </p:nvGrpSpPr>
          <p:grpSpPr>
            <a:xfrm>
              <a:off x="417356" y="1710268"/>
              <a:ext cx="430961" cy="1413950"/>
              <a:chOff x="1395310" y="3332039"/>
              <a:chExt cx="430961" cy="1413950"/>
            </a:xfrm>
          </p:grpSpPr>
          <p:sp>
            <p:nvSpPr>
              <p:cNvPr id="105" name="Isosceles Triangle 104">
                <a:extLst>
                  <a:ext uri="{FF2B5EF4-FFF2-40B4-BE49-F238E27FC236}">
                    <a16:creationId xmlns:a16="http://schemas.microsoft.com/office/drawing/2014/main" id="{CF0BA6AA-CE5B-4A29-9AA4-B773A9105B43}"/>
                  </a:ext>
                </a:extLst>
              </p:cNvPr>
              <p:cNvSpPr/>
              <p:nvPr/>
            </p:nvSpPr>
            <p:spPr bwMode="auto">
              <a:xfrm>
                <a:off x="1395310" y="3332039"/>
                <a:ext cx="430961" cy="371518"/>
              </a:xfrm>
              <a:prstGeom prst="triangl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CC6821EB-F3EC-4A9F-9705-0B014F872723}"/>
                  </a:ext>
                </a:extLst>
              </p:cNvPr>
              <p:cNvSpPr/>
              <p:nvPr/>
            </p:nvSpPr>
            <p:spPr bwMode="auto">
              <a:xfrm>
                <a:off x="1438477" y="3855311"/>
                <a:ext cx="344626" cy="344626"/>
              </a:xfrm>
              <a:prstGeom prst="rect">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7" name="Oval 106">
                <a:extLst>
                  <a:ext uri="{FF2B5EF4-FFF2-40B4-BE49-F238E27FC236}">
                    <a16:creationId xmlns:a16="http://schemas.microsoft.com/office/drawing/2014/main" id="{0894BE3F-E4CC-4B63-B211-D247105E8695}"/>
                  </a:ext>
                </a:extLst>
              </p:cNvPr>
              <p:cNvSpPr/>
              <p:nvPr/>
            </p:nvSpPr>
            <p:spPr bwMode="auto">
              <a:xfrm>
                <a:off x="1413641" y="4351691"/>
                <a:ext cx="394299" cy="394298"/>
              </a:xfrm>
              <a:prstGeom prst="ellips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3" name="Group 72">
              <a:extLst>
                <a:ext uri="{FF2B5EF4-FFF2-40B4-BE49-F238E27FC236}">
                  <a16:creationId xmlns:a16="http://schemas.microsoft.com/office/drawing/2014/main" id="{3C47FB87-4EDC-40A6-8E47-BCBCA6901B10}"/>
                </a:ext>
              </a:extLst>
            </p:cNvPr>
            <p:cNvGrpSpPr/>
            <p:nvPr/>
          </p:nvGrpSpPr>
          <p:grpSpPr>
            <a:xfrm>
              <a:off x="940569" y="1710268"/>
              <a:ext cx="430961" cy="1413950"/>
              <a:chOff x="1395310" y="3332039"/>
              <a:chExt cx="430961" cy="1413950"/>
            </a:xfrm>
            <a:solidFill>
              <a:srgbClr val="F15B2A"/>
            </a:solidFill>
          </p:grpSpPr>
          <p:sp>
            <p:nvSpPr>
              <p:cNvPr id="102" name="Isosceles Triangle 101">
                <a:extLst>
                  <a:ext uri="{FF2B5EF4-FFF2-40B4-BE49-F238E27FC236}">
                    <a16:creationId xmlns:a16="http://schemas.microsoft.com/office/drawing/2014/main" id="{2D997121-D3FD-4CE3-9240-0035DDEBE43C}"/>
                  </a:ext>
                </a:extLst>
              </p:cNvPr>
              <p:cNvSpPr/>
              <p:nvPr/>
            </p:nvSpPr>
            <p:spPr bwMode="auto">
              <a:xfrm>
                <a:off x="1395310" y="3332039"/>
                <a:ext cx="430961" cy="371518"/>
              </a:xfrm>
              <a:prstGeom prst="triangl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2213C726-99B3-425F-8228-856A1632B2A1}"/>
                  </a:ext>
                </a:extLst>
              </p:cNvPr>
              <p:cNvSpPr/>
              <p:nvPr/>
            </p:nvSpPr>
            <p:spPr bwMode="auto">
              <a:xfrm>
                <a:off x="1438477" y="3855311"/>
                <a:ext cx="344626" cy="344626"/>
              </a:xfrm>
              <a:prstGeom prst="rect">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4" name="Oval 103">
                <a:extLst>
                  <a:ext uri="{FF2B5EF4-FFF2-40B4-BE49-F238E27FC236}">
                    <a16:creationId xmlns:a16="http://schemas.microsoft.com/office/drawing/2014/main" id="{DB87E0F6-7E39-40C3-A939-16C0ABF376C7}"/>
                  </a:ext>
                </a:extLst>
              </p:cNvPr>
              <p:cNvSpPr/>
              <p:nvPr/>
            </p:nvSpPr>
            <p:spPr bwMode="auto">
              <a:xfrm>
                <a:off x="1413641" y="4351691"/>
                <a:ext cx="394299" cy="394298"/>
              </a:xfrm>
              <a:prstGeom prst="ellips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4" name="Group 73">
              <a:extLst>
                <a:ext uri="{FF2B5EF4-FFF2-40B4-BE49-F238E27FC236}">
                  <a16:creationId xmlns:a16="http://schemas.microsoft.com/office/drawing/2014/main" id="{A334E6A4-1595-4341-B7E1-25D534DF704A}"/>
                </a:ext>
              </a:extLst>
            </p:cNvPr>
            <p:cNvGrpSpPr/>
            <p:nvPr/>
          </p:nvGrpSpPr>
          <p:grpSpPr>
            <a:xfrm>
              <a:off x="1463782" y="1710268"/>
              <a:ext cx="430961" cy="1413950"/>
              <a:chOff x="1395310" y="3332039"/>
              <a:chExt cx="430961" cy="1413950"/>
            </a:xfrm>
            <a:solidFill>
              <a:srgbClr val="00BCF2"/>
            </a:solidFill>
          </p:grpSpPr>
          <p:sp>
            <p:nvSpPr>
              <p:cNvPr id="99" name="Isosceles Triangle 98">
                <a:extLst>
                  <a:ext uri="{FF2B5EF4-FFF2-40B4-BE49-F238E27FC236}">
                    <a16:creationId xmlns:a16="http://schemas.microsoft.com/office/drawing/2014/main" id="{D7E4CFD5-F173-49B6-BB84-1AA4F15B3FBF}"/>
                  </a:ext>
                </a:extLst>
              </p:cNvPr>
              <p:cNvSpPr/>
              <p:nvPr/>
            </p:nvSpPr>
            <p:spPr bwMode="auto">
              <a:xfrm>
                <a:off x="1395310" y="3332039"/>
                <a:ext cx="430961" cy="371518"/>
              </a:xfrm>
              <a:prstGeom prst="triangl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328688F6-BFEC-4B0F-806F-2CD7EE68B45D}"/>
                  </a:ext>
                </a:extLst>
              </p:cNvPr>
              <p:cNvSpPr/>
              <p:nvPr/>
            </p:nvSpPr>
            <p:spPr bwMode="auto">
              <a:xfrm>
                <a:off x="1438477" y="3855311"/>
                <a:ext cx="344626" cy="344626"/>
              </a:xfrm>
              <a:prstGeom prst="rect">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1" name="Oval 100">
                <a:extLst>
                  <a:ext uri="{FF2B5EF4-FFF2-40B4-BE49-F238E27FC236}">
                    <a16:creationId xmlns:a16="http://schemas.microsoft.com/office/drawing/2014/main" id="{0F2D1807-6707-4C42-A3AC-F485A432B9A5}"/>
                  </a:ext>
                </a:extLst>
              </p:cNvPr>
              <p:cNvSpPr/>
              <p:nvPr/>
            </p:nvSpPr>
            <p:spPr bwMode="auto">
              <a:xfrm>
                <a:off x="1413641" y="4351691"/>
                <a:ext cx="394299" cy="394298"/>
              </a:xfrm>
              <a:prstGeom prst="ellips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5" name="Group 74">
              <a:extLst>
                <a:ext uri="{FF2B5EF4-FFF2-40B4-BE49-F238E27FC236}">
                  <a16:creationId xmlns:a16="http://schemas.microsoft.com/office/drawing/2014/main" id="{B7851748-9065-4E73-B03B-7BE986517C3D}"/>
                </a:ext>
              </a:extLst>
            </p:cNvPr>
            <p:cNvGrpSpPr/>
            <p:nvPr/>
          </p:nvGrpSpPr>
          <p:grpSpPr>
            <a:xfrm>
              <a:off x="473590" y="1759166"/>
              <a:ext cx="430961" cy="1413950"/>
              <a:chOff x="1395310" y="3332039"/>
              <a:chExt cx="430961" cy="1413950"/>
            </a:xfrm>
          </p:grpSpPr>
          <p:sp>
            <p:nvSpPr>
              <p:cNvPr id="96" name="Isosceles Triangle 95">
                <a:extLst>
                  <a:ext uri="{FF2B5EF4-FFF2-40B4-BE49-F238E27FC236}">
                    <a16:creationId xmlns:a16="http://schemas.microsoft.com/office/drawing/2014/main" id="{390417E5-2A39-42D5-8820-79402E0FAE0F}"/>
                  </a:ext>
                </a:extLst>
              </p:cNvPr>
              <p:cNvSpPr/>
              <p:nvPr/>
            </p:nvSpPr>
            <p:spPr bwMode="auto">
              <a:xfrm>
                <a:off x="1395310" y="3332039"/>
                <a:ext cx="430961" cy="371518"/>
              </a:xfrm>
              <a:prstGeom prst="triangl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75E4051F-A33C-437D-ACC4-3982FA2F514A}"/>
                  </a:ext>
                </a:extLst>
              </p:cNvPr>
              <p:cNvSpPr/>
              <p:nvPr/>
            </p:nvSpPr>
            <p:spPr bwMode="auto">
              <a:xfrm>
                <a:off x="1438477" y="3855311"/>
                <a:ext cx="344626" cy="344626"/>
              </a:xfrm>
              <a:prstGeom prst="rect">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8" name="Oval 97">
                <a:extLst>
                  <a:ext uri="{FF2B5EF4-FFF2-40B4-BE49-F238E27FC236}">
                    <a16:creationId xmlns:a16="http://schemas.microsoft.com/office/drawing/2014/main" id="{4B63D1A4-C70A-4FFA-87DB-86AD8B77E523}"/>
                  </a:ext>
                </a:extLst>
              </p:cNvPr>
              <p:cNvSpPr/>
              <p:nvPr/>
            </p:nvSpPr>
            <p:spPr bwMode="auto">
              <a:xfrm>
                <a:off x="1413641" y="4351691"/>
                <a:ext cx="394299" cy="394298"/>
              </a:xfrm>
              <a:prstGeom prst="ellips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6" name="Group 75">
              <a:extLst>
                <a:ext uri="{FF2B5EF4-FFF2-40B4-BE49-F238E27FC236}">
                  <a16:creationId xmlns:a16="http://schemas.microsoft.com/office/drawing/2014/main" id="{594F0D83-E65D-4D72-9251-819F3CCED39E}"/>
                </a:ext>
              </a:extLst>
            </p:cNvPr>
            <p:cNvGrpSpPr/>
            <p:nvPr/>
          </p:nvGrpSpPr>
          <p:grpSpPr>
            <a:xfrm>
              <a:off x="996803" y="1759166"/>
              <a:ext cx="430961" cy="1413950"/>
              <a:chOff x="1395310" y="3332039"/>
              <a:chExt cx="430961" cy="1413950"/>
            </a:xfrm>
            <a:solidFill>
              <a:srgbClr val="AB645B"/>
            </a:solidFill>
          </p:grpSpPr>
          <p:sp>
            <p:nvSpPr>
              <p:cNvPr id="93" name="Isosceles Triangle 92">
                <a:extLst>
                  <a:ext uri="{FF2B5EF4-FFF2-40B4-BE49-F238E27FC236}">
                    <a16:creationId xmlns:a16="http://schemas.microsoft.com/office/drawing/2014/main" id="{C8E4D469-9D49-424A-8186-A0593D361A2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ECE44789-2FDA-45AE-BE16-175A6C317C9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5" name="Oval 94">
                <a:extLst>
                  <a:ext uri="{FF2B5EF4-FFF2-40B4-BE49-F238E27FC236}">
                    <a16:creationId xmlns:a16="http://schemas.microsoft.com/office/drawing/2014/main" id="{55EECD9E-F1E1-4DF7-BF51-20D3DC435B47}"/>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7" name="Group 76">
              <a:extLst>
                <a:ext uri="{FF2B5EF4-FFF2-40B4-BE49-F238E27FC236}">
                  <a16:creationId xmlns:a16="http://schemas.microsoft.com/office/drawing/2014/main" id="{73D5AB67-4EC3-4A87-A375-44BEDA8D0580}"/>
                </a:ext>
              </a:extLst>
            </p:cNvPr>
            <p:cNvGrpSpPr/>
            <p:nvPr/>
          </p:nvGrpSpPr>
          <p:grpSpPr>
            <a:xfrm>
              <a:off x="1520016" y="1759166"/>
              <a:ext cx="430961" cy="1413950"/>
              <a:chOff x="1395310" y="3332039"/>
              <a:chExt cx="430961" cy="1413950"/>
            </a:xfrm>
            <a:solidFill>
              <a:srgbClr val="00A8E9"/>
            </a:solidFill>
          </p:grpSpPr>
          <p:sp>
            <p:nvSpPr>
              <p:cNvPr id="90" name="Isosceles Triangle 89">
                <a:extLst>
                  <a:ext uri="{FF2B5EF4-FFF2-40B4-BE49-F238E27FC236}">
                    <a16:creationId xmlns:a16="http://schemas.microsoft.com/office/drawing/2014/main" id="{E19A63EE-C721-43A9-9AD7-2E3782AD0799}"/>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8148ADB7-A592-460E-8836-B6493275BDD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28536E30-6BF0-4A4B-AE6C-4EA932532C38}"/>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8" name="Group 77">
              <a:extLst>
                <a:ext uri="{FF2B5EF4-FFF2-40B4-BE49-F238E27FC236}">
                  <a16:creationId xmlns:a16="http://schemas.microsoft.com/office/drawing/2014/main" id="{892A8E78-48C1-467E-B226-D50A63A742A6}"/>
                </a:ext>
              </a:extLst>
            </p:cNvPr>
            <p:cNvGrpSpPr/>
            <p:nvPr/>
          </p:nvGrpSpPr>
          <p:grpSpPr>
            <a:xfrm>
              <a:off x="551828" y="1820289"/>
              <a:ext cx="430961" cy="1413950"/>
              <a:chOff x="1395310" y="3332039"/>
              <a:chExt cx="430961" cy="1413950"/>
            </a:xfrm>
          </p:grpSpPr>
          <p:sp>
            <p:nvSpPr>
              <p:cNvPr id="87" name="Isosceles Triangle 86">
                <a:extLst>
                  <a:ext uri="{FF2B5EF4-FFF2-40B4-BE49-F238E27FC236}">
                    <a16:creationId xmlns:a16="http://schemas.microsoft.com/office/drawing/2014/main" id="{25A7E20B-42AC-4BBD-A29D-E8988481C74D}"/>
                  </a:ext>
                </a:extLst>
              </p:cNvPr>
              <p:cNvSpPr/>
              <p:nvPr/>
            </p:nvSpPr>
            <p:spPr bwMode="auto">
              <a:xfrm>
                <a:off x="1395310" y="3332039"/>
                <a:ext cx="430961" cy="37151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B3BA1E47-A483-452F-89D9-261790E37BD2}"/>
                  </a:ext>
                </a:extLst>
              </p:cNvPr>
              <p:cNvSpPr/>
              <p:nvPr/>
            </p:nvSpPr>
            <p:spPr bwMode="auto">
              <a:xfrm>
                <a:off x="1438477" y="3855311"/>
                <a:ext cx="344626" cy="344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9" name="Oval 88">
                <a:extLst>
                  <a:ext uri="{FF2B5EF4-FFF2-40B4-BE49-F238E27FC236}">
                    <a16:creationId xmlns:a16="http://schemas.microsoft.com/office/drawing/2014/main" id="{3FC7E850-9CD4-4CF1-A797-CA86076C6667}"/>
                  </a:ext>
                </a:extLst>
              </p:cNvPr>
              <p:cNvSpPr/>
              <p:nvPr/>
            </p:nvSpPr>
            <p:spPr bwMode="auto">
              <a:xfrm>
                <a:off x="1413641" y="4351691"/>
                <a:ext cx="394299" cy="394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9" name="Group 78">
              <a:extLst>
                <a:ext uri="{FF2B5EF4-FFF2-40B4-BE49-F238E27FC236}">
                  <a16:creationId xmlns:a16="http://schemas.microsoft.com/office/drawing/2014/main" id="{7635FE7F-61C5-4874-ABE7-4E3D25D1B75D}"/>
                </a:ext>
              </a:extLst>
            </p:cNvPr>
            <p:cNvGrpSpPr/>
            <p:nvPr/>
          </p:nvGrpSpPr>
          <p:grpSpPr>
            <a:xfrm>
              <a:off x="1075041" y="1820289"/>
              <a:ext cx="430961" cy="1413950"/>
              <a:chOff x="1395310" y="3332039"/>
              <a:chExt cx="430961" cy="1413950"/>
            </a:xfrm>
            <a:solidFill>
              <a:srgbClr val="F15B2A"/>
            </a:solidFill>
          </p:grpSpPr>
          <p:sp>
            <p:nvSpPr>
              <p:cNvPr id="84" name="Isosceles Triangle 83">
                <a:extLst>
                  <a:ext uri="{FF2B5EF4-FFF2-40B4-BE49-F238E27FC236}">
                    <a16:creationId xmlns:a16="http://schemas.microsoft.com/office/drawing/2014/main" id="{5E9DFC09-7343-4EDA-9355-F8EECD2E6CA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CCC929FB-E6B0-43F2-89AA-D6B735AB245F}"/>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6" name="Oval 85">
                <a:extLst>
                  <a:ext uri="{FF2B5EF4-FFF2-40B4-BE49-F238E27FC236}">
                    <a16:creationId xmlns:a16="http://schemas.microsoft.com/office/drawing/2014/main" id="{DD2048AE-B905-4A2A-AAB8-1F0828E82F87}"/>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80" name="Group 79">
              <a:extLst>
                <a:ext uri="{FF2B5EF4-FFF2-40B4-BE49-F238E27FC236}">
                  <a16:creationId xmlns:a16="http://schemas.microsoft.com/office/drawing/2014/main" id="{E2962B34-9DD5-4E5D-AE2F-0B076DDE47D3}"/>
                </a:ext>
              </a:extLst>
            </p:cNvPr>
            <p:cNvGrpSpPr/>
            <p:nvPr/>
          </p:nvGrpSpPr>
          <p:grpSpPr>
            <a:xfrm>
              <a:off x="1598254" y="1820289"/>
              <a:ext cx="430961" cy="1413950"/>
              <a:chOff x="1395310" y="3332039"/>
              <a:chExt cx="430961" cy="1413950"/>
            </a:xfrm>
            <a:solidFill>
              <a:srgbClr val="00BCF2"/>
            </a:solidFill>
          </p:grpSpPr>
          <p:sp>
            <p:nvSpPr>
              <p:cNvPr id="81" name="Isosceles Triangle 80">
                <a:extLst>
                  <a:ext uri="{FF2B5EF4-FFF2-40B4-BE49-F238E27FC236}">
                    <a16:creationId xmlns:a16="http://schemas.microsoft.com/office/drawing/2014/main" id="{31B8F161-9C8F-485E-966D-B116A1A76186}"/>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A6802435-B1A8-4C54-BCAB-1878D257589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3" name="Oval 82">
                <a:extLst>
                  <a:ext uri="{FF2B5EF4-FFF2-40B4-BE49-F238E27FC236}">
                    <a16:creationId xmlns:a16="http://schemas.microsoft.com/office/drawing/2014/main" id="{7EB8BCE0-0040-4DEA-9135-7DCA5A0C0F52}"/>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sp>
        <p:nvSpPr>
          <p:cNvPr id="3" name="Rectangle 2">
            <a:extLst>
              <a:ext uri="{FF2B5EF4-FFF2-40B4-BE49-F238E27FC236}">
                <a16:creationId xmlns:a16="http://schemas.microsoft.com/office/drawing/2014/main" id="{C3C9BB4E-F979-456D-A1EC-7FDBE869A37E}"/>
              </a:ext>
            </a:extLst>
          </p:cNvPr>
          <p:cNvSpPr/>
          <p:nvPr/>
        </p:nvSpPr>
        <p:spPr>
          <a:xfrm>
            <a:off x="1039828" y="4453445"/>
            <a:ext cx="1966262" cy="369332"/>
          </a:xfrm>
          <a:prstGeom prst="rect">
            <a:avLst/>
          </a:prstGeom>
        </p:spPr>
        <p:txBody>
          <a:bodyPr wrap="square">
            <a:spAutoFit/>
          </a:bodyPr>
          <a:lstStyle/>
          <a:p>
            <a:pPr algn="ctr" defTabSz="914102" fontAlgn="base">
              <a:spcBef>
                <a:spcPct val="0"/>
              </a:spcBef>
              <a:spcAft>
                <a:spcPct val="0"/>
              </a:spcAft>
              <a:defRPr/>
            </a:pPr>
            <a:r>
              <a:rPr lang="en-US" kern="0">
                <a:solidFill>
                  <a:srgbClr val="235689"/>
                </a:solidFill>
                <a:latin typeface="Segoe UI Semibold" panose="020B0702040204020203" pitchFamily="34" charset="0"/>
                <a:cs typeface="Segoe UI Semibold" panose="020B0702040204020203" pitchFamily="34" charset="0"/>
              </a:rPr>
              <a:t>Azure Databricks</a:t>
            </a:r>
          </a:p>
        </p:txBody>
      </p:sp>
      <p:sp>
        <p:nvSpPr>
          <p:cNvPr id="4" name="Rectangle 3">
            <a:extLst>
              <a:ext uri="{FF2B5EF4-FFF2-40B4-BE49-F238E27FC236}">
                <a16:creationId xmlns:a16="http://schemas.microsoft.com/office/drawing/2014/main" id="{416B1B65-6129-4465-AF48-92D73E8300ED}"/>
              </a:ext>
            </a:extLst>
          </p:cNvPr>
          <p:cNvSpPr/>
          <p:nvPr/>
        </p:nvSpPr>
        <p:spPr>
          <a:xfrm>
            <a:off x="4659654" y="4449110"/>
            <a:ext cx="2735200" cy="369332"/>
          </a:xfrm>
          <a:prstGeom prst="rect">
            <a:avLst/>
          </a:prstGeom>
        </p:spPr>
        <p:txBody>
          <a:bodyPr wrap="square">
            <a:spAutoFit/>
          </a:bodyPr>
          <a:lstStyle/>
          <a:p>
            <a:pPr algn="ctr" defTabSz="914102" fontAlgn="base">
              <a:spcBef>
                <a:spcPct val="0"/>
              </a:spcBef>
              <a:spcAft>
                <a:spcPct val="0"/>
              </a:spcAft>
              <a:defRPr/>
            </a:pPr>
            <a:r>
              <a:rPr lang="en-US" kern="0">
                <a:solidFill>
                  <a:srgbClr val="235689"/>
                </a:solidFill>
                <a:latin typeface="Segoe UI Semibold" panose="020B0702040204020203" pitchFamily="34" charset="0"/>
                <a:cs typeface="Segoe UI Semibold" panose="020B0702040204020203" pitchFamily="34" charset="0"/>
              </a:rPr>
              <a:t>Azure Machine Learning</a:t>
            </a:r>
          </a:p>
        </p:txBody>
      </p:sp>
      <p:sp>
        <p:nvSpPr>
          <p:cNvPr id="5" name="Rectangle 4">
            <a:extLst>
              <a:ext uri="{FF2B5EF4-FFF2-40B4-BE49-F238E27FC236}">
                <a16:creationId xmlns:a16="http://schemas.microsoft.com/office/drawing/2014/main" id="{B8CF341A-3042-435F-BBB9-E23ABD6CBFD8}"/>
              </a:ext>
            </a:extLst>
          </p:cNvPr>
          <p:cNvSpPr/>
          <p:nvPr/>
        </p:nvSpPr>
        <p:spPr>
          <a:xfrm>
            <a:off x="1047448" y="4730939"/>
            <a:ext cx="2807649" cy="916598"/>
          </a:xfrm>
          <a:prstGeom prst="rect">
            <a:avLst/>
          </a:prstGeom>
        </p:spPr>
        <p:txBody>
          <a:bodyPr wrap="square">
            <a:spAutoFit/>
          </a:bodyPr>
          <a:lstStyle/>
          <a:p>
            <a:pPr defTabSz="913957">
              <a:lnSpc>
                <a:spcPct val="114000"/>
              </a:lnSpc>
              <a:buClr>
                <a:srgbClr val="FFFFFF"/>
              </a:buClr>
              <a:defRPr/>
            </a:pPr>
            <a:r>
              <a:rPr lang="en-US" sz="1200" kern="0" spc="-50">
                <a:solidFill>
                  <a:srgbClr val="235689"/>
                </a:solidFill>
                <a:latin typeface="Segoe UI" panose="020B0502040204020203" pitchFamily="34" charset="0"/>
                <a:cs typeface="Segoe UI" panose="020B0502040204020203" pitchFamily="34" charset="0"/>
              </a:rPr>
              <a:t>Quickly launch and scale Spark on demand</a:t>
            </a:r>
          </a:p>
          <a:p>
            <a:pPr defTabSz="913957">
              <a:lnSpc>
                <a:spcPct val="114000"/>
              </a:lnSpc>
              <a:buClr>
                <a:srgbClr val="FFFFFF"/>
              </a:buClr>
              <a:defRPr/>
            </a:pPr>
            <a:r>
              <a:rPr lang="en-US" sz="1200" kern="0" spc="-50">
                <a:solidFill>
                  <a:srgbClr val="235689"/>
                </a:solidFill>
                <a:latin typeface="Segoe UI" panose="020B0502040204020203" pitchFamily="34" charset="0"/>
                <a:cs typeface="Segoe UI" panose="020B0502040204020203" pitchFamily="34" charset="0"/>
              </a:rPr>
              <a:t>Rich interactive workspace and notebooks</a:t>
            </a:r>
          </a:p>
          <a:p>
            <a:pPr defTabSz="913957">
              <a:lnSpc>
                <a:spcPct val="114000"/>
              </a:lnSpc>
              <a:buClr>
                <a:srgbClr val="FFFFFF"/>
              </a:buClr>
              <a:defRPr/>
            </a:pPr>
            <a:r>
              <a:rPr lang="en-US" sz="1200" kern="0" spc="-50">
                <a:solidFill>
                  <a:srgbClr val="235689"/>
                </a:solidFill>
                <a:latin typeface="Segoe UI" panose="020B0502040204020203" pitchFamily="34" charset="0"/>
                <a:cs typeface="Segoe UI" panose="020B0502040204020203" pitchFamily="34" charset="0"/>
              </a:rPr>
              <a:t>Seamless integration with all Azure data services</a:t>
            </a:r>
          </a:p>
        </p:txBody>
      </p:sp>
      <p:sp>
        <p:nvSpPr>
          <p:cNvPr id="7" name="Rectangle 6">
            <a:extLst>
              <a:ext uri="{FF2B5EF4-FFF2-40B4-BE49-F238E27FC236}">
                <a16:creationId xmlns:a16="http://schemas.microsoft.com/office/drawing/2014/main" id="{2C622C48-AF96-405D-AB6B-DB0F47829C49}"/>
              </a:ext>
            </a:extLst>
          </p:cNvPr>
          <p:cNvSpPr/>
          <p:nvPr/>
        </p:nvSpPr>
        <p:spPr>
          <a:xfrm>
            <a:off x="4674894" y="4733010"/>
            <a:ext cx="2872360" cy="706091"/>
          </a:xfrm>
          <a:prstGeom prst="rect">
            <a:avLst/>
          </a:prstGeom>
        </p:spPr>
        <p:txBody>
          <a:bodyPr wrap="square">
            <a:spAutoFit/>
          </a:bodyPr>
          <a:lstStyle/>
          <a:p>
            <a:pPr defTabSz="913957">
              <a:lnSpc>
                <a:spcPct val="114000"/>
              </a:lnSpc>
              <a:spcAft>
                <a:spcPts val="1800"/>
              </a:spcAft>
              <a:buClr>
                <a:srgbClr val="FFFFFF"/>
              </a:buClr>
              <a:defRPr/>
            </a:pPr>
            <a:r>
              <a:rPr lang="en-US" sz="1200" kern="0" spc="-50">
                <a:solidFill>
                  <a:srgbClr val="235689"/>
                </a:solidFill>
                <a:latin typeface="Segoe UI" panose="020B0502040204020203" pitchFamily="34" charset="0"/>
                <a:cs typeface="Segoe UI" panose="020B0502040204020203" pitchFamily="34" charset="0"/>
              </a:rPr>
              <a:t>Broad frameworks and tools support:</a:t>
            </a:r>
            <a:br>
              <a:rPr lang="en-US" sz="1200" kern="0" spc="-50">
                <a:solidFill>
                  <a:srgbClr val="235689"/>
                </a:solidFill>
                <a:latin typeface="Segoe UI" panose="020B0502040204020203" pitchFamily="34" charset="0"/>
                <a:cs typeface="Segoe UI" panose="020B0502040204020203" pitchFamily="34" charset="0"/>
              </a:rPr>
            </a:br>
            <a:r>
              <a:rPr lang="en-US" sz="1200" kern="0" spc="-50">
                <a:solidFill>
                  <a:srgbClr val="235689"/>
                </a:solidFill>
                <a:latin typeface="Segoe UI" panose="020B0502040204020203" pitchFamily="34" charset="0"/>
                <a:cs typeface="Segoe UI" panose="020B0502040204020203" pitchFamily="34" charset="0"/>
              </a:rPr>
              <a:t>TensorFlow, Cognitive Toolkit, Caffe2, </a:t>
            </a:r>
            <a:r>
              <a:rPr lang="en-US" sz="1200" kern="0" spc="-50" err="1">
                <a:solidFill>
                  <a:srgbClr val="235689"/>
                </a:solidFill>
                <a:latin typeface="Segoe UI" panose="020B0502040204020203" pitchFamily="34" charset="0"/>
                <a:cs typeface="Segoe UI" panose="020B0502040204020203" pitchFamily="34" charset="0"/>
              </a:rPr>
              <a:t>Keras</a:t>
            </a:r>
            <a:r>
              <a:rPr lang="en-US" sz="1200" kern="0" spc="-50">
                <a:solidFill>
                  <a:srgbClr val="235689"/>
                </a:solidFill>
                <a:latin typeface="Segoe UI" panose="020B0502040204020203" pitchFamily="34" charset="0"/>
                <a:cs typeface="Segoe UI" panose="020B0502040204020203" pitchFamily="34" charset="0"/>
              </a:rPr>
              <a:t>, </a:t>
            </a:r>
            <a:r>
              <a:rPr lang="en-US" sz="1200" kern="0" spc="-50" err="1">
                <a:solidFill>
                  <a:srgbClr val="235689"/>
                </a:solidFill>
                <a:latin typeface="Segoe UI" panose="020B0502040204020203" pitchFamily="34" charset="0"/>
                <a:cs typeface="Segoe UI" panose="020B0502040204020203" pitchFamily="34" charset="0"/>
              </a:rPr>
              <a:t>MxNET</a:t>
            </a:r>
            <a:r>
              <a:rPr lang="en-US" sz="1200" kern="0" spc="-50">
                <a:solidFill>
                  <a:srgbClr val="235689"/>
                </a:solidFill>
                <a:latin typeface="Segoe UI" panose="020B0502040204020203" pitchFamily="34" charset="0"/>
                <a:cs typeface="Segoe UI" panose="020B0502040204020203" pitchFamily="34" charset="0"/>
              </a:rPr>
              <a:t>, </a:t>
            </a:r>
            <a:r>
              <a:rPr lang="en-US" sz="1200" kern="0" spc="-50" err="1">
                <a:solidFill>
                  <a:srgbClr val="235689"/>
                </a:solidFill>
                <a:latin typeface="Segoe UI" panose="020B0502040204020203" pitchFamily="34" charset="0"/>
                <a:cs typeface="Segoe UI" panose="020B0502040204020203" pitchFamily="34" charset="0"/>
              </a:rPr>
              <a:t>PyTorch</a:t>
            </a:r>
            <a:endParaRPr lang="en-US" sz="1200" kern="0" spc="-50">
              <a:solidFill>
                <a:srgbClr val="235689"/>
              </a:soli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1463DF-0400-4526-9F28-69FCA99387D6}"/>
              </a:ext>
            </a:extLst>
          </p:cNvPr>
          <p:cNvSpPr/>
          <p:nvPr/>
        </p:nvSpPr>
        <p:spPr>
          <a:xfrm>
            <a:off x="8398065" y="4432258"/>
            <a:ext cx="3060751" cy="369332"/>
          </a:xfrm>
          <a:prstGeom prst="rect">
            <a:avLst/>
          </a:prstGeom>
        </p:spPr>
        <p:txBody>
          <a:bodyPr wrap="square">
            <a:spAutoFit/>
          </a:bodyPr>
          <a:lstStyle/>
          <a:p>
            <a:pPr algn="ctr" defTabSz="914102" fontAlgn="base">
              <a:spcBef>
                <a:spcPct val="0"/>
              </a:spcBef>
              <a:spcAft>
                <a:spcPct val="0"/>
              </a:spcAft>
              <a:defRPr/>
            </a:pPr>
            <a:r>
              <a:rPr lang="en-US" kern="0">
                <a:solidFill>
                  <a:srgbClr val="235689"/>
                </a:solidFill>
                <a:latin typeface="Segoe UI Semibold" panose="020B0702040204020203" pitchFamily="34" charset="0"/>
                <a:cs typeface="Segoe UI Semibold" panose="020B0702040204020203" pitchFamily="34" charset="0"/>
              </a:rPr>
              <a:t>In the cloud – on the edge</a:t>
            </a:r>
          </a:p>
        </p:txBody>
      </p:sp>
      <p:sp>
        <p:nvSpPr>
          <p:cNvPr id="56" name="Rectangle 55">
            <a:extLst>
              <a:ext uri="{FF2B5EF4-FFF2-40B4-BE49-F238E27FC236}">
                <a16:creationId xmlns:a16="http://schemas.microsoft.com/office/drawing/2014/main" id="{0D627C81-1231-4D4B-B426-BE2AE4C193D9}"/>
              </a:ext>
            </a:extLst>
          </p:cNvPr>
          <p:cNvSpPr/>
          <p:nvPr/>
        </p:nvSpPr>
        <p:spPr>
          <a:xfrm>
            <a:off x="8459025" y="4720800"/>
            <a:ext cx="2807208" cy="285078"/>
          </a:xfrm>
          <a:prstGeom prst="rect">
            <a:avLst/>
          </a:prstGeom>
        </p:spPr>
        <p:txBody>
          <a:bodyPr wrap="square">
            <a:spAutoFit/>
          </a:bodyPr>
          <a:lstStyle/>
          <a:p>
            <a:pPr defTabSz="913957">
              <a:lnSpc>
                <a:spcPct val="114000"/>
              </a:lnSpc>
              <a:spcAft>
                <a:spcPts val="1800"/>
              </a:spcAft>
              <a:buClr>
                <a:srgbClr val="FFFFFF"/>
              </a:buClr>
              <a:defRPr/>
            </a:pPr>
            <a:r>
              <a:rPr lang="en-US" sz="1200" kern="0" spc="-50">
                <a:solidFill>
                  <a:srgbClr val="235689"/>
                </a:solidFill>
                <a:latin typeface="Segoe UI" panose="020B0502040204020203" pitchFamily="34" charset="0"/>
                <a:cs typeface="Segoe UI" panose="020B0502040204020203" pitchFamily="34" charset="0"/>
              </a:rPr>
              <a:t>Docker containers</a:t>
            </a:r>
          </a:p>
        </p:txBody>
      </p:sp>
      <p:sp>
        <p:nvSpPr>
          <p:cNvPr id="57" name="Title 16">
            <a:extLst>
              <a:ext uri="{FF2B5EF4-FFF2-40B4-BE49-F238E27FC236}">
                <a16:creationId xmlns:a16="http://schemas.microsoft.com/office/drawing/2014/main" id="{CAB69EB0-941A-4142-9195-12AD4252871C}"/>
              </a:ext>
            </a:extLst>
          </p:cNvPr>
          <p:cNvSpPr txBox="1">
            <a:spLocks/>
          </p:cNvSpPr>
          <p:nvPr/>
        </p:nvSpPr>
        <p:spPr>
          <a:xfrm>
            <a:off x="588263" y="457200"/>
            <a:ext cx="11018520" cy="55399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a:lstStyle>
          <a:p>
            <a:pPr algn="ctr"/>
            <a:r>
              <a:rPr lang="en-US">
                <a:solidFill>
                  <a:srgbClr val="163555"/>
                </a:solidFill>
              </a:rPr>
              <a:t>Get started with machine learning</a:t>
            </a:r>
          </a:p>
        </p:txBody>
      </p:sp>
      <p:sp>
        <p:nvSpPr>
          <p:cNvPr id="62" name="Rectangle 61">
            <a:extLst>
              <a:ext uri="{FF2B5EF4-FFF2-40B4-BE49-F238E27FC236}">
                <a16:creationId xmlns:a16="http://schemas.microsoft.com/office/drawing/2014/main" id="{BF785AD1-62EA-41A5-856B-BFB15B4D1782}"/>
              </a:ext>
            </a:extLst>
          </p:cNvPr>
          <p:cNvSpPr/>
          <p:nvPr/>
        </p:nvSpPr>
        <p:spPr>
          <a:xfrm>
            <a:off x="8474265" y="4934160"/>
            <a:ext cx="2807208" cy="285078"/>
          </a:xfrm>
          <a:prstGeom prst="rect">
            <a:avLst/>
          </a:prstGeom>
        </p:spPr>
        <p:txBody>
          <a:bodyPr wrap="square">
            <a:spAutoFit/>
          </a:bodyPr>
          <a:lstStyle/>
          <a:p>
            <a:pPr defTabSz="913957">
              <a:lnSpc>
                <a:spcPct val="114000"/>
              </a:lnSpc>
              <a:spcAft>
                <a:spcPts val="1800"/>
              </a:spcAft>
              <a:buClr>
                <a:srgbClr val="FFFFFF"/>
              </a:buClr>
              <a:defRPr/>
            </a:pPr>
            <a:r>
              <a:rPr lang="en-US" sz="1200" kern="0" spc="-50">
                <a:solidFill>
                  <a:srgbClr val="235689"/>
                </a:solidFill>
                <a:latin typeface="Segoe UI" panose="020B0502040204020203" pitchFamily="34" charset="0"/>
                <a:cs typeface="Segoe UI" panose="020B0502040204020203" pitchFamily="34" charset="0"/>
              </a:rPr>
              <a:t>Windows Machine Learning</a:t>
            </a:r>
          </a:p>
        </p:txBody>
      </p:sp>
      <p:sp>
        <p:nvSpPr>
          <p:cNvPr id="12" name="Arrow: Chevron 11">
            <a:extLst>
              <a:ext uri="{FF2B5EF4-FFF2-40B4-BE49-F238E27FC236}">
                <a16:creationId xmlns:a16="http://schemas.microsoft.com/office/drawing/2014/main" id="{0AD88B84-5383-4B92-A8BC-98D9CEABA0D3}"/>
              </a:ext>
            </a:extLst>
          </p:cNvPr>
          <p:cNvSpPr/>
          <p:nvPr/>
        </p:nvSpPr>
        <p:spPr>
          <a:xfrm>
            <a:off x="4198620" y="2903220"/>
            <a:ext cx="160020" cy="160020"/>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Arrow: Chevron 65">
            <a:extLst>
              <a:ext uri="{FF2B5EF4-FFF2-40B4-BE49-F238E27FC236}">
                <a16:creationId xmlns:a16="http://schemas.microsoft.com/office/drawing/2014/main" id="{F8069C9F-F306-43C4-9DA7-D5CDC62C24F8}"/>
              </a:ext>
            </a:extLst>
          </p:cNvPr>
          <p:cNvSpPr/>
          <p:nvPr/>
        </p:nvSpPr>
        <p:spPr>
          <a:xfrm>
            <a:off x="7962900" y="2903220"/>
            <a:ext cx="160020" cy="160020"/>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429054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500"/>
                                        <p:tgtEl>
                                          <p:spTgt spid="166"/>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7"/>
                                        </p:tgtEl>
                                        <p:attrNameLst>
                                          <p:attrName>style.visibility</p:attrName>
                                        </p:attrNameLst>
                                      </p:cBhvr>
                                      <p:to>
                                        <p:strVal val="visible"/>
                                      </p:to>
                                    </p:set>
                                    <p:animEffect transition="in" filter="fade">
                                      <p:cBhvr>
                                        <p:cTn id="31" dur="500"/>
                                        <p:tgtEl>
                                          <p:spTgt spid="167"/>
                                        </p:tgtEl>
                                      </p:cBhvr>
                                    </p:animEffec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6" grpId="0"/>
      <p:bldP spid="167" grpId="0"/>
      <p:bldP spid="3" grpId="0"/>
      <p:bldP spid="4" grpId="0"/>
      <p:bldP spid="5" grpId="0"/>
      <p:bldP spid="7" grpId="0"/>
      <p:bldP spid="53" grpId="0"/>
      <p:bldP spid="56" grpId="0"/>
      <p:bldP spid="62" grpId="0"/>
      <p:bldP spid="12" grpId="0" animBg="1"/>
      <p:bldP spid="6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1D12DBD0-7E46-F140-9763-4BD1079C6554}"/>
              </a:ext>
            </a:extLst>
          </p:cNvPr>
          <p:cNvGrpSpPr/>
          <p:nvPr/>
        </p:nvGrpSpPr>
        <p:grpSpPr>
          <a:xfrm>
            <a:off x="4802508" y="2463454"/>
            <a:ext cx="3113294" cy="2401007"/>
            <a:chOff x="4539353" y="2278063"/>
            <a:chExt cx="3113294" cy="2401007"/>
          </a:xfrm>
        </p:grpSpPr>
        <p:grpSp>
          <p:nvGrpSpPr>
            <p:cNvPr id="7" name="Group 1">
              <a:extLst>
                <a:ext uri="{FF2B5EF4-FFF2-40B4-BE49-F238E27FC236}">
                  <a16:creationId xmlns:a16="http://schemas.microsoft.com/office/drawing/2014/main" id="{04793084-F935-E74F-A6A3-EEB3A2685F43}"/>
                </a:ext>
              </a:extLst>
            </p:cNvPr>
            <p:cNvGrpSpPr>
              <a:grpSpLocks/>
            </p:cNvGrpSpPr>
            <p:nvPr/>
          </p:nvGrpSpPr>
          <p:grpSpPr bwMode="auto">
            <a:xfrm>
              <a:off x="4972050" y="2278063"/>
              <a:ext cx="2247900" cy="1676400"/>
              <a:chOff x="369" y="346"/>
              <a:chExt cx="1416" cy="1056"/>
            </a:xfrm>
          </p:grpSpPr>
          <p:sp>
            <p:nvSpPr>
              <p:cNvPr id="9" name="Freeform 2">
                <a:extLst>
                  <a:ext uri="{FF2B5EF4-FFF2-40B4-BE49-F238E27FC236}">
                    <a16:creationId xmlns:a16="http://schemas.microsoft.com/office/drawing/2014/main" id="{F623C8F0-2558-3D43-8CB6-8F210136F33A}"/>
                  </a:ext>
                </a:extLst>
              </p:cNvPr>
              <p:cNvSpPr>
                <a:spLocks noChangeArrowheads="1"/>
              </p:cNvSpPr>
              <p:nvPr/>
            </p:nvSpPr>
            <p:spPr bwMode="auto">
              <a:xfrm>
                <a:off x="369" y="760"/>
                <a:ext cx="1416" cy="641"/>
              </a:xfrm>
              <a:custGeom>
                <a:avLst/>
                <a:gdLst>
                  <a:gd name="T0" fmla="*/ 6247 w 6248"/>
                  <a:gd name="T1" fmla="*/ 2832 h 2833"/>
                  <a:gd name="T2" fmla="*/ 0 w 6248"/>
                  <a:gd name="T3" fmla="*/ 2832 h 2833"/>
                  <a:gd name="T4" fmla="*/ 0 w 6248"/>
                  <a:gd name="T5" fmla="*/ 0 h 2833"/>
                  <a:gd name="T6" fmla="*/ 6247 w 6248"/>
                  <a:gd name="T7" fmla="*/ 0 h 2833"/>
                  <a:gd name="T8" fmla="*/ 6247 w 6248"/>
                  <a:gd name="T9" fmla="*/ 2832 h 2833"/>
                </a:gdLst>
                <a:ahLst/>
                <a:cxnLst>
                  <a:cxn ang="0">
                    <a:pos x="T0" y="T1"/>
                  </a:cxn>
                  <a:cxn ang="0">
                    <a:pos x="T2" y="T3"/>
                  </a:cxn>
                  <a:cxn ang="0">
                    <a:pos x="T4" y="T5"/>
                  </a:cxn>
                  <a:cxn ang="0">
                    <a:pos x="T6" y="T7"/>
                  </a:cxn>
                  <a:cxn ang="0">
                    <a:pos x="T8" y="T9"/>
                  </a:cxn>
                </a:cxnLst>
                <a:rect l="0" t="0" r="r" b="b"/>
                <a:pathLst>
                  <a:path w="6248" h="2833">
                    <a:moveTo>
                      <a:pt x="6247" y="2832"/>
                    </a:moveTo>
                    <a:lnTo>
                      <a:pt x="0" y="2832"/>
                    </a:lnTo>
                    <a:lnTo>
                      <a:pt x="0" y="0"/>
                    </a:lnTo>
                    <a:lnTo>
                      <a:pt x="6247" y="0"/>
                    </a:lnTo>
                    <a:lnTo>
                      <a:pt x="6247" y="2832"/>
                    </a:lnTo>
                  </a:path>
                </a:pathLst>
              </a:custGeom>
              <a:noFill/>
              <a:ln w="41275" cap="flat">
                <a:solidFill>
                  <a:srgbClr val="23568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0" name="Freeform 3">
                <a:extLst>
                  <a:ext uri="{FF2B5EF4-FFF2-40B4-BE49-F238E27FC236}">
                    <a16:creationId xmlns:a16="http://schemas.microsoft.com/office/drawing/2014/main" id="{F5AADED6-F76C-D142-A7AD-7891049C2751}"/>
                  </a:ext>
                </a:extLst>
              </p:cNvPr>
              <p:cNvSpPr>
                <a:spLocks noChangeArrowheads="1"/>
              </p:cNvSpPr>
              <p:nvPr/>
            </p:nvSpPr>
            <p:spPr bwMode="auto">
              <a:xfrm>
                <a:off x="882" y="850"/>
                <a:ext cx="390" cy="461"/>
              </a:xfrm>
              <a:custGeom>
                <a:avLst/>
                <a:gdLst>
                  <a:gd name="T0" fmla="*/ 1721 w 1722"/>
                  <a:gd name="T1" fmla="*/ 1019 h 2039"/>
                  <a:gd name="T2" fmla="*/ 1721 w 1722"/>
                  <a:gd name="T3" fmla="*/ 1019 h 2039"/>
                  <a:gd name="T4" fmla="*/ 861 w 1722"/>
                  <a:gd name="T5" fmla="*/ 2038 h 2039"/>
                  <a:gd name="T6" fmla="*/ 0 w 1722"/>
                  <a:gd name="T7" fmla="*/ 1019 h 2039"/>
                  <a:gd name="T8" fmla="*/ 861 w 1722"/>
                  <a:gd name="T9" fmla="*/ 0 h 2039"/>
                  <a:gd name="T10" fmla="*/ 1721 w 1722"/>
                  <a:gd name="T11" fmla="*/ 1019 h 2039"/>
                </a:gdLst>
                <a:ahLst/>
                <a:cxnLst>
                  <a:cxn ang="0">
                    <a:pos x="T0" y="T1"/>
                  </a:cxn>
                  <a:cxn ang="0">
                    <a:pos x="T2" y="T3"/>
                  </a:cxn>
                  <a:cxn ang="0">
                    <a:pos x="T4" y="T5"/>
                  </a:cxn>
                  <a:cxn ang="0">
                    <a:pos x="T6" y="T7"/>
                  </a:cxn>
                  <a:cxn ang="0">
                    <a:pos x="T8" y="T9"/>
                  </a:cxn>
                  <a:cxn ang="0">
                    <a:pos x="T10" y="T11"/>
                  </a:cxn>
                </a:cxnLst>
                <a:rect l="0" t="0" r="r" b="b"/>
                <a:pathLst>
                  <a:path w="1722" h="2039">
                    <a:moveTo>
                      <a:pt x="1721" y="1019"/>
                    </a:moveTo>
                    <a:lnTo>
                      <a:pt x="1721" y="1019"/>
                    </a:lnTo>
                    <a:cubicBezTo>
                      <a:pt x="1721" y="1588"/>
                      <a:pt x="1337" y="2038"/>
                      <a:pt x="861" y="2038"/>
                    </a:cubicBezTo>
                    <a:cubicBezTo>
                      <a:pt x="384" y="2038"/>
                      <a:pt x="0" y="1588"/>
                      <a:pt x="0" y="1019"/>
                    </a:cubicBezTo>
                    <a:cubicBezTo>
                      <a:pt x="0" y="463"/>
                      <a:pt x="384" y="0"/>
                      <a:pt x="861" y="0"/>
                    </a:cubicBezTo>
                    <a:cubicBezTo>
                      <a:pt x="1337" y="0"/>
                      <a:pt x="1721" y="463"/>
                      <a:pt x="1721" y="1019"/>
                    </a:cubicBezTo>
                  </a:path>
                </a:pathLst>
              </a:custGeom>
              <a:noFill/>
              <a:ln w="41275" cap="flat">
                <a:solidFill>
                  <a:srgbClr val="3076B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1" name="Freeform 4">
                <a:extLst>
                  <a:ext uri="{FF2B5EF4-FFF2-40B4-BE49-F238E27FC236}">
                    <a16:creationId xmlns:a16="http://schemas.microsoft.com/office/drawing/2014/main" id="{ABDCF4F9-90E4-8446-A455-4EB1E4E4596C}"/>
                  </a:ext>
                </a:extLst>
              </p:cNvPr>
              <p:cNvSpPr>
                <a:spLocks noChangeArrowheads="1"/>
              </p:cNvSpPr>
              <p:nvPr/>
            </p:nvSpPr>
            <p:spPr bwMode="auto">
              <a:xfrm>
                <a:off x="522" y="994"/>
                <a:ext cx="176" cy="176"/>
              </a:xfrm>
              <a:custGeom>
                <a:avLst/>
                <a:gdLst>
                  <a:gd name="T0" fmla="*/ 0 w 782"/>
                  <a:gd name="T1" fmla="*/ 384 h 782"/>
                  <a:gd name="T2" fmla="*/ 0 w 782"/>
                  <a:gd name="T3" fmla="*/ 384 h 782"/>
                  <a:gd name="T4" fmla="*/ 397 w 782"/>
                  <a:gd name="T5" fmla="*/ 0 h 782"/>
                  <a:gd name="T6" fmla="*/ 781 w 782"/>
                  <a:gd name="T7" fmla="*/ 384 h 782"/>
                  <a:gd name="T8" fmla="*/ 397 w 782"/>
                  <a:gd name="T9" fmla="*/ 781 h 782"/>
                  <a:gd name="T10" fmla="*/ 0 w 782"/>
                  <a:gd name="T11" fmla="*/ 384 h 782"/>
                </a:gdLst>
                <a:ahLst/>
                <a:cxnLst>
                  <a:cxn ang="0">
                    <a:pos x="T0" y="T1"/>
                  </a:cxn>
                  <a:cxn ang="0">
                    <a:pos x="T2" y="T3"/>
                  </a:cxn>
                  <a:cxn ang="0">
                    <a:pos x="T4" y="T5"/>
                  </a:cxn>
                  <a:cxn ang="0">
                    <a:pos x="T6" y="T7"/>
                  </a:cxn>
                  <a:cxn ang="0">
                    <a:pos x="T8" y="T9"/>
                  </a:cxn>
                  <a:cxn ang="0">
                    <a:pos x="T10" y="T11"/>
                  </a:cxn>
                </a:cxnLst>
                <a:rect l="0" t="0" r="r" b="b"/>
                <a:pathLst>
                  <a:path w="782" h="782">
                    <a:moveTo>
                      <a:pt x="0" y="384"/>
                    </a:moveTo>
                    <a:lnTo>
                      <a:pt x="0" y="384"/>
                    </a:lnTo>
                    <a:cubicBezTo>
                      <a:pt x="0" y="172"/>
                      <a:pt x="185" y="0"/>
                      <a:pt x="397" y="0"/>
                    </a:cubicBezTo>
                    <a:cubicBezTo>
                      <a:pt x="609" y="0"/>
                      <a:pt x="781" y="172"/>
                      <a:pt x="781" y="384"/>
                    </a:cubicBezTo>
                    <a:cubicBezTo>
                      <a:pt x="781" y="609"/>
                      <a:pt x="609" y="781"/>
                      <a:pt x="397" y="781"/>
                    </a:cubicBezTo>
                    <a:cubicBezTo>
                      <a:pt x="185" y="781"/>
                      <a:pt x="0" y="609"/>
                      <a:pt x="0" y="384"/>
                    </a:cubicBezTo>
                  </a:path>
                </a:pathLst>
              </a:custGeom>
              <a:noFill/>
              <a:ln w="41275" cap="flat">
                <a:solidFill>
                  <a:srgbClr val="3076B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2" name="Freeform 5">
                <a:extLst>
                  <a:ext uri="{FF2B5EF4-FFF2-40B4-BE49-F238E27FC236}">
                    <a16:creationId xmlns:a16="http://schemas.microsoft.com/office/drawing/2014/main" id="{C8ABF2D5-FA7E-0F46-BF11-ADC0AC6A6364}"/>
                  </a:ext>
                </a:extLst>
              </p:cNvPr>
              <p:cNvSpPr>
                <a:spLocks noChangeArrowheads="1"/>
              </p:cNvSpPr>
              <p:nvPr/>
            </p:nvSpPr>
            <p:spPr bwMode="auto">
              <a:xfrm>
                <a:off x="1455" y="994"/>
                <a:ext cx="176" cy="176"/>
              </a:xfrm>
              <a:custGeom>
                <a:avLst/>
                <a:gdLst>
                  <a:gd name="T0" fmla="*/ 0 w 782"/>
                  <a:gd name="T1" fmla="*/ 384 h 782"/>
                  <a:gd name="T2" fmla="*/ 0 w 782"/>
                  <a:gd name="T3" fmla="*/ 384 h 782"/>
                  <a:gd name="T4" fmla="*/ 384 w 782"/>
                  <a:gd name="T5" fmla="*/ 0 h 782"/>
                  <a:gd name="T6" fmla="*/ 781 w 782"/>
                  <a:gd name="T7" fmla="*/ 384 h 782"/>
                  <a:gd name="T8" fmla="*/ 384 w 782"/>
                  <a:gd name="T9" fmla="*/ 781 h 782"/>
                  <a:gd name="T10" fmla="*/ 0 w 782"/>
                  <a:gd name="T11" fmla="*/ 384 h 782"/>
                </a:gdLst>
                <a:ahLst/>
                <a:cxnLst>
                  <a:cxn ang="0">
                    <a:pos x="T0" y="T1"/>
                  </a:cxn>
                  <a:cxn ang="0">
                    <a:pos x="T2" y="T3"/>
                  </a:cxn>
                  <a:cxn ang="0">
                    <a:pos x="T4" y="T5"/>
                  </a:cxn>
                  <a:cxn ang="0">
                    <a:pos x="T6" y="T7"/>
                  </a:cxn>
                  <a:cxn ang="0">
                    <a:pos x="T8" y="T9"/>
                  </a:cxn>
                  <a:cxn ang="0">
                    <a:pos x="T10" y="T11"/>
                  </a:cxn>
                </a:cxnLst>
                <a:rect l="0" t="0" r="r" b="b"/>
                <a:pathLst>
                  <a:path w="782" h="782">
                    <a:moveTo>
                      <a:pt x="0" y="384"/>
                    </a:moveTo>
                    <a:lnTo>
                      <a:pt x="0" y="384"/>
                    </a:lnTo>
                    <a:cubicBezTo>
                      <a:pt x="0" y="172"/>
                      <a:pt x="172" y="0"/>
                      <a:pt x="384" y="0"/>
                    </a:cubicBezTo>
                    <a:cubicBezTo>
                      <a:pt x="609" y="0"/>
                      <a:pt x="781" y="172"/>
                      <a:pt x="781" y="384"/>
                    </a:cubicBezTo>
                    <a:cubicBezTo>
                      <a:pt x="781" y="609"/>
                      <a:pt x="609" y="781"/>
                      <a:pt x="384" y="781"/>
                    </a:cubicBezTo>
                    <a:cubicBezTo>
                      <a:pt x="172" y="781"/>
                      <a:pt x="0" y="609"/>
                      <a:pt x="0" y="384"/>
                    </a:cubicBezTo>
                  </a:path>
                </a:pathLst>
              </a:custGeom>
              <a:noFill/>
              <a:ln w="41275" cap="flat">
                <a:solidFill>
                  <a:srgbClr val="3076BC"/>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3" name="Freeform 6">
                <a:extLst>
                  <a:ext uri="{FF2B5EF4-FFF2-40B4-BE49-F238E27FC236}">
                    <a16:creationId xmlns:a16="http://schemas.microsoft.com/office/drawing/2014/main" id="{30489C9E-46D4-C444-8D51-E7F89E288E90}"/>
                  </a:ext>
                </a:extLst>
              </p:cNvPr>
              <p:cNvSpPr>
                <a:spLocks noChangeArrowheads="1"/>
              </p:cNvSpPr>
              <p:nvPr/>
            </p:nvSpPr>
            <p:spPr bwMode="auto">
              <a:xfrm>
                <a:off x="699" y="529"/>
                <a:ext cx="1008" cy="200"/>
              </a:xfrm>
              <a:custGeom>
                <a:avLst/>
                <a:gdLst>
                  <a:gd name="T0" fmla="*/ 0 w 4448"/>
                  <a:gd name="T1" fmla="*/ 887 h 888"/>
                  <a:gd name="T2" fmla="*/ 4222 w 4448"/>
                  <a:gd name="T3" fmla="*/ 0 h 888"/>
                  <a:gd name="T4" fmla="*/ 4447 w 4448"/>
                  <a:gd name="T5" fmla="*/ 887 h 888"/>
                </a:gdLst>
                <a:ahLst/>
                <a:cxnLst>
                  <a:cxn ang="0">
                    <a:pos x="T0" y="T1"/>
                  </a:cxn>
                  <a:cxn ang="0">
                    <a:pos x="T2" y="T3"/>
                  </a:cxn>
                  <a:cxn ang="0">
                    <a:pos x="T4" y="T5"/>
                  </a:cxn>
                </a:cxnLst>
                <a:rect l="0" t="0" r="r" b="b"/>
                <a:pathLst>
                  <a:path w="4448" h="888">
                    <a:moveTo>
                      <a:pt x="0" y="887"/>
                    </a:moveTo>
                    <a:lnTo>
                      <a:pt x="4222" y="0"/>
                    </a:lnTo>
                    <a:lnTo>
                      <a:pt x="4447" y="887"/>
                    </a:lnTo>
                  </a:path>
                </a:pathLst>
              </a:custGeom>
              <a:noFill/>
              <a:ln w="41275" cap="flat">
                <a:solidFill>
                  <a:srgbClr val="23568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14" name="Freeform 7">
                <a:extLst>
                  <a:ext uri="{FF2B5EF4-FFF2-40B4-BE49-F238E27FC236}">
                    <a16:creationId xmlns:a16="http://schemas.microsoft.com/office/drawing/2014/main" id="{0DC49DA0-390D-C446-8928-5D58E18F3807}"/>
                  </a:ext>
                </a:extLst>
              </p:cNvPr>
              <p:cNvSpPr>
                <a:spLocks noChangeArrowheads="1"/>
              </p:cNvSpPr>
              <p:nvPr/>
            </p:nvSpPr>
            <p:spPr bwMode="auto">
              <a:xfrm>
                <a:off x="522" y="346"/>
                <a:ext cx="1005" cy="383"/>
              </a:xfrm>
              <a:custGeom>
                <a:avLst/>
                <a:gdLst>
                  <a:gd name="T0" fmla="*/ 0 w 4435"/>
                  <a:gd name="T1" fmla="*/ 1694 h 1695"/>
                  <a:gd name="T2" fmla="*/ 4103 w 4435"/>
                  <a:gd name="T3" fmla="*/ 0 h 1695"/>
                  <a:gd name="T4" fmla="*/ 4434 w 4435"/>
                  <a:gd name="T5" fmla="*/ 715 h 1695"/>
                </a:gdLst>
                <a:ahLst/>
                <a:cxnLst>
                  <a:cxn ang="0">
                    <a:pos x="T0" y="T1"/>
                  </a:cxn>
                  <a:cxn ang="0">
                    <a:pos x="T2" y="T3"/>
                  </a:cxn>
                  <a:cxn ang="0">
                    <a:pos x="T4" y="T5"/>
                  </a:cxn>
                </a:cxnLst>
                <a:rect l="0" t="0" r="r" b="b"/>
                <a:pathLst>
                  <a:path w="4435" h="1695">
                    <a:moveTo>
                      <a:pt x="0" y="1694"/>
                    </a:moveTo>
                    <a:lnTo>
                      <a:pt x="4103" y="0"/>
                    </a:lnTo>
                    <a:lnTo>
                      <a:pt x="4434" y="715"/>
                    </a:lnTo>
                  </a:path>
                </a:pathLst>
              </a:custGeom>
              <a:noFill/>
              <a:ln w="41275" cap="flat">
                <a:solidFill>
                  <a:srgbClr val="235689"/>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grpSp>
        <p:sp>
          <p:nvSpPr>
            <p:cNvPr id="8" name="Rectangle 7">
              <a:extLst>
                <a:ext uri="{FF2B5EF4-FFF2-40B4-BE49-F238E27FC236}">
                  <a16:creationId xmlns:a16="http://schemas.microsoft.com/office/drawing/2014/main" id="{B04C390F-CA2C-4044-B738-6CE2B43061D0}"/>
                </a:ext>
              </a:extLst>
            </p:cNvPr>
            <p:cNvSpPr/>
            <p:nvPr/>
          </p:nvSpPr>
          <p:spPr>
            <a:xfrm>
              <a:off x="4539353" y="4198939"/>
              <a:ext cx="3113294" cy="480131"/>
            </a:xfrm>
            <a:prstGeom prst="rect">
              <a:avLst/>
            </a:prstGeom>
            <a:ln>
              <a:noFill/>
            </a:ln>
          </p:spPr>
          <p:txBody>
            <a:bodyPr wrap="square">
              <a:sp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Scalability</a:t>
              </a:r>
            </a:p>
          </p:txBody>
        </p:sp>
      </p:grpSp>
      <p:grpSp>
        <p:nvGrpSpPr>
          <p:cNvPr id="16" name="Group 15">
            <a:extLst>
              <a:ext uri="{FF2B5EF4-FFF2-40B4-BE49-F238E27FC236}">
                <a16:creationId xmlns:a16="http://schemas.microsoft.com/office/drawing/2014/main" id="{85F09F04-4FFB-6F4C-B1E5-A59484E5CD3A}"/>
              </a:ext>
            </a:extLst>
          </p:cNvPr>
          <p:cNvGrpSpPr/>
          <p:nvPr/>
        </p:nvGrpSpPr>
        <p:grpSpPr>
          <a:xfrm>
            <a:off x="1224198" y="2918588"/>
            <a:ext cx="3113294" cy="1945873"/>
            <a:chOff x="1125158" y="2733197"/>
            <a:chExt cx="3113294" cy="1945873"/>
          </a:xfrm>
        </p:grpSpPr>
        <p:sp>
          <p:nvSpPr>
            <p:cNvPr id="18" name="Rectangle 17">
              <a:extLst>
                <a:ext uri="{FF2B5EF4-FFF2-40B4-BE49-F238E27FC236}">
                  <a16:creationId xmlns:a16="http://schemas.microsoft.com/office/drawing/2014/main" id="{E4FFCDE3-8F94-FA4D-BF12-D7E99331C6FA}"/>
                </a:ext>
              </a:extLst>
            </p:cNvPr>
            <p:cNvSpPr/>
            <p:nvPr/>
          </p:nvSpPr>
          <p:spPr>
            <a:xfrm>
              <a:off x="1125158" y="4198939"/>
              <a:ext cx="3113294" cy="480131"/>
            </a:xfrm>
            <a:prstGeom prst="rect">
              <a:avLst/>
            </a:prstGeom>
            <a:ln>
              <a:noFill/>
            </a:ln>
          </p:spPr>
          <p:txBody>
            <a:bodyPr wrap="square">
              <a:sp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Low latency</a:t>
              </a:r>
            </a:p>
          </p:txBody>
        </p:sp>
        <p:grpSp>
          <p:nvGrpSpPr>
            <p:cNvPr id="19" name="Group 18">
              <a:extLst>
                <a:ext uri="{FF2B5EF4-FFF2-40B4-BE49-F238E27FC236}">
                  <a16:creationId xmlns:a16="http://schemas.microsoft.com/office/drawing/2014/main" id="{DFC04C24-B249-C34C-BCF0-D0DCD98372B3}"/>
                </a:ext>
              </a:extLst>
            </p:cNvPr>
            <p:cNvGrpSpPr/>
            <p:nvPr/>
          </p:nvGrpSpPr>
          <p:grpSpPr>
            <a:xfrm>
              <a:off x="1458625" y="2733197"/>
              <a:ext cx="2473613" cy="1229206"/>
              <a:chOff x="1458625" y="2733197"/>
              <a:chExt cx="2473613" cy="1229206"/>
            </a:xfrm>
          </p:grpSpPr>
          <p:sp>
            <p:nvSpPr>
              <p:cNvPr id="20" name="Freeform 9">
                <a:extLst>
                  <a:ext uri="{FF2B5EF4-FFF2-40B4-BE49-F238E27FC236}">
                    <a16:creationId xmlns:a16="http://schemas.microsoft.com/office/drawing/2014/main" id="{D84E4697-B06C-EC4C-9289-9D0BDD09A3B5}"/>
                  </a:ext>
                </a:extLst>
              </p:cNvPr>
              <p:cNvSpPr>
                <a:spLocks noChangeArrowheads="1"/>
              </p:cNvSpPr>
              <p:nvPr/>
            </p:nvSpPr>
            <p:spPr bwMode="auto">
              <a:xfrm>
                <a:off x="1504628" y="2735265"/>
                <a:ext cx="2382838" cy="946150"/>
              </a:xfrm>
              <a:custGeom>
                <a:avLst/>
                <a:gdLst>
                  <a:gd name="T0" fmla="*/ 3311 w 6623"/>
                  <a:gd name="T1" fmla="*/ 0 h 2631"/>
                  <a:gd name="T2" fmla="*/ 3311 w 6623"/>
                  <a:gd name="T3" fmla="*/ 353 h 2631"/>
                  <a:gd name="T4" fmla="*/ 3311 w 6623"/>
                  <a:gd name="T5" fmla="*/ 0 h 2631"/>
                  <a:gd name="T6" fmla="*/ 2421 w 6623"/>
                  <a:gd name="T7" fmla="*/ 118 h 2631"/>
                  <a:gd name="T8" fmla="*/ 2513 w 6623"/>
                  <a:gd name="T9" fmla="*/ 458 h 2631"/>
                  <a:gd name="T10" fmla="*/ 2421 w 6623"/>
                  <a:gd name="T11" fmla="*/ 118 h 2631"/>
                  <a:gd name="T12" fmla="*/ 1596 w 6623"/>
                  <a:gd name="T13" fmla="*/ 458 h 2631"/>
                  <a:gd name="T14" fmla="*/ 1780 w 6623"/>
                  <a:gd name="T15" fmla="*/ 759 h 2631"/>
                  <a:gd name="T16" fmla="*/ 1596 w 6623"/>
                  <a:gd name="T17" fmla="*/ 458 h 2631"/>
                  <a:gd name="T18" fmla="*/ 1138 w 6623"/>
                  <a:gd name="T19" fmla="*/ 1256 h 2631"/>
                  <a:gd name="T20" fmla="*/ 890 w 6623"/>
                  <a:gd name="T21" fmla="*/ 995 h 2631"/>
                  <a:gd name="T22" fmla="*/ 1138 w 6623"/>
                  <a:gd name="T23" fmla="*/ 1256 h 2631"/>
                  <a:gd name="T24" fmla="*/ 340 w 6623"/>
                  <a:gd name="T25" fmla="*/ 1714 h 2631"/>
                  <a:gd name="T26" fmla="*/ 654 w 6623"/>
                  <a:gd name="T27" fmla="*/ 1885 h 2631"/>
                  <a:gd name="T28" fmla="*/ 340 w 6623"/>
                  <a:gd name="T29" fmla="*/ 1714 h 2631"/>
                  <a:gd name="T30" fmla="*/ 353 w 6623"/>
                  <a:gd name="T31" fmla="*/ 2630 h 2631"/>
                  <a:gd name="T32" fmla="*/ 0 w 6623"/>
                  <a:gd name="T33" fmla="*/ 2539 h 2631"/>
                  <a:gd name="T34" fmla="*/ 353 w 6623"/>
                  <a:gd name="T35" fmla="*/ 2630 h 2631"/>
                  <a:gd name="T36" fmla="*/ 6622 w 6623"/>
                  <a:gd name="T37" fmla="*/ 2539 h 2631"/>
                  <a:gd name="T38" fmla="*/ 6282 w 6623"/>
                  <a:gd name="T39" fmla="*/ 2630 h 2631"/>
                  <a:gd name="T40" fmla="*/ 6622 w 6623"/>
                  <a:gd name="T41" fmla="*/ 2539 h 2631"/>
                  <a:gd name="T42" fmla="*/ 6282 w 6623"/>
                  <a:gd name="T43" fmla="*/ 1714 h 2631"/>
                  <a:gd name="T44" fmla="*/ 5968 w 6623"/>
                  <a:gd name="T45" fmla="*/ 1885 h 2631"/>
                  <a:gd name="T46" fmla="*/ 6282 w 6623"/>
                  <a:gd name="T47" fmla="*/ 1714 h 2631"/>
                  <a:gd name="T48" fmla="*/ 5732 w 6623"/>
                  <a:gd name="T49" fmla="*/ 995 h 2631"/>
                  <a:gd name="T50" fmla="*/ 5484 w 6623"/>
                  <a:gd name="T51" fmla="*/ 1256 h 2631"/>
                  <a:gd name="T52" fmla="*/ 5732 w 6623"/>
                  <a:gd name="T53" fmla="*/ 995 h 2631"/>
                  <a:gd name="T54" fmla="*/ 5025 w 6623"/>
                  <a:gd name="T55" fmla="*/ 458 h 2631"/>
                  <a:gd name="T56" fmla="*/ 4842 w 6623"/>
                  <a:gd name="T57" fmla="*/ 759 h 2631"/>
                  <a:gd name="T58" fmla="*/ 5025 w 6623"/>
                  <a:gd name="T59" fmla="*/ 458 h 2631"/>
                  <a:gd name="T60" fmla="*/ 4201 w 6623"/>
                  <a:gd name="T61" fmla="*/ 118 h 2631"/>
                  <a:gd name="T62" fmla="*/ 4109 w 6623"/>
                  <a:gd name="T63" fmla="*/ 458 h 2631"/>
                  <a:gd name="T64" fmla="*/ 4201 w 6623"/>
                  <a:gd name="T65" fmla="*/ 118 h 2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23" h="2631">
                    <a:moveTo>
                      <a:pt x="3311" y="0"/>
                    </a:moveTo>
                    <a:lnTo>
                      <a:pt x="3311" y="353"/>
                    </a:lnTo>
                    <a:lnTo>
                      <a:pt x="3311" y="0"/>
                    </a:lnTo>
                    <a:close/>
                    <a:moveTo>
                      <a:pt x="2421" y="118"/>
                    </a:moveTo>
                    <a:lnTo>
                      <a:pt x="2513" y="458"/>
                    </a:lnTo>
                    <a:lnTo>
                      <a:pt x="2421" y="118"/>
                    </a:lnTo>
                    <a:close/>
                    <a:moveTo>
                      <a:pt x="1596" y="458"/>
                    </a:moveTo>
                    <a:lnTo>
                      <a:pt x="1780" y="759"/>
                    </a:lnTo>
                    <a:lnTo>
                      <a:pt x="1596" y="458"/>
                    </a:lnTo>
                    <a:close/>
                    <a:moveTo>
                      <a:pt x="1138" y="1256"/>
                    </a:moveTo>
                    <a:lnTo>
                      <a:pt x="890" y="995"/>
                    </a:lnTo>
                    <a:lnTo>
                      <a:pt x="1138" y="1256"/>
                    </a:lnTo>
                    <a:close/>
                    <a:moveTo>
                      <a:pt x="340" y="1714"/>
                    </a:moveTo>
                    <a:lnTo>
                      <a:pt x="654" y="1885"/>
                    </a:lnTo>
                    <a:lnTo>
                      <a:pt x="340" y="1714"/>
                    </a:lnTo>
                    <a:close/>
                    <a:moveTo>
                      <a:pt x="353" y="2630"/>
                    </a:moveTo>
                    <a:lnTo>
                      <a:pt x="0" y="2539"/>
                    </a:lnTo>
                    <a:lnTo>
                      <a:pt x="353" y="2630"/>
                    </a:lnTo>
                    <a:close/>
                    <a:moveTo>
                      <a:pt x="6622" y="2539"/>
                    </a:moveTo>
                    <a:lnTo>
                      <a:pt x="6282" y="2630"/>
                    </a:lnTo>
                    <a:lnTo>
                      <a:pt x="6622" y="2539"/>
                    </a:lnTo>
                    <a:close/>
                    <a:moveTo>
                      <a:pt x="6282" y="1714"/>
                    </a:moveTo>
                    <a:lnTo>
                      <a:pt x="5968" y="1885"/>
                    </a:lnTo>
                    <a:lnTo>
                      <a:pt x="6282" y="1714"/>
                    </a:lnTo>
                    <a:close/>
                    <a:moveTo>
                      <a:pt x="5732" y="995"/>
                    </a:moveTo>
                    <a:lnTo>
                      <a:pt x="5484" y="1256"/>
                    </a:lnTo>
                    <a:lnTo>
                      <a:pt x="5732" y="995"/>
                    </a:lnTo>
                    <a:close/>
                    <a:moveTo>
                      <a:pt x="5025" y="458"/>
                    </a:moveTo>
                    <a:lnTo>
                      <a:pt x="4842" y="759"/>
                    </a:lnTo>
                    <a:lnTo>
                      <a:pt x="5025" y="458"/>
                    </a:lnTo>
                    <a:close/>
                    <a:moveTo>
                      <a:pt x="4201" y="118"/>
                    </a:moveTo>
                    <a:lnTo>
                      <a:pt x="4109" y="458"/>
                    </a:lnTo>
                    <a:lnTo>
                      <a:pt x="4201" y="118"/>
                    </a:lnTo>
                    <a:close/>
                  </a:path>
                </a:pathLst>
              </a:custGeom>
              <a:solidFill>
                <a:srgbClr val="CFE7F5"/>
              </a:solidFill>
              <a:ln w="41275" cap="flat">
                <a:solidFill>
                  <a:srgbClr val="23568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21" name="Freeform 11">
                <a:extLst>
                  <a:ext uri="{FF2B5EF4-FFF2-40B4-BE49-F238E27FC236}">
                    <a16:creationId xmlns:a16="http://schemas.microsoft.com/office/drawing/2014/main" id="{894A978E-864D-AD44-9038-9101237C4B80}"/>
                  </a:ext>
                </a:extLst>
              </p:cNvPr>
              <p:cNvSpPr>
                <a:spLocks noChangeArrowheads="1"/>
              </p:cNvSpPr>
              <p:nvPr/>
            </p:nvSpPr>
            <p:spPr bwMode="auto">
              <a:xfrm>
                <a:off x="2531740" y="3808415"/>
                <a:ext cx="314325" cy="153988"/>
              </a:xfrm>
              <a:custGeom>
                <a:avLst/>
                <a:gdLst>
                  <a:gd name="T0" fmla="*/ 445 w 878"/>
                  <a:gd name="T1" fmla="*/ 0 h 433"/>
                  <a:gd name="T2" fmla="*/ 445 w 878"/>
                  <a:gd name="T3" fmla="*/ 0 h 433"/>
                  <a:gd name="T4" fmla="*/ 0 w 878"/>
                  <a:gd name="T5" fmla="*/ 432 h 433"/>
                  <a:gd name="T6" fmla="*/ 877 w 878"/>
                  <a:gd name="T7" fmla="*/ 432 h 433"/>
                  <a:gd name="T8" fmla="*/ 445 w 878"/>
                  <a:gd name="T9" fmla="*/ 0 h 433"/>
                </a:gdLst>
                <a:ahLst/>
                <a:cxnLst>
                  <a:cxn ang="0">
                    <a:pos x="T0" y="T1"/>
                  </a:cxn>
                  <a:cxn ang="0">
                    <a:pos x="T2" y="T3"/>
                  </a:cxn>
                  <a:cxn ang="0">
                    <a:pos x="T4" y="T5"/>
                  </a:cxn>
                  <a:cxn ang="0">
                    <a:pos x="T6" y="T7"/>
                  </a:cxn>
                  <a:cxn ang="0">
                    <a:pos x="T8" y="T9"/>
                  </a:cxn>
                </a:cxnLst>
                <a:rect l="0" t="0" r="r" b="b"/>
                <a:pathLst>
                  <a:path w="878" h="433">
                    <a:moveTo>
                      <a:pt x="445" y="0"/>
                    </a:moveTo>
                    <a:lnTo>
                      <a:pt x="445" y="0"/>
                    </a:lnTo>
                    <a:cubicBezTo>
                      <a:pt x="196" y="0"/>
                      <a:pt x="0" y="196"/>
                      <a:pt x="0" y="432"/>
                    </a:cubicBezTo>
                    <a:cubicBezTo>
                      <a:pt x="877" y="432"/>
                      <a:pt x="877" y="432"/>
                      <a:pt x="877" y="432"/>
                    </a:cubicBezTo>
                    <a:cubicBezTo>
                      <a:pt x="877" y="196"/>
                      <a:pt x="680" y="0"/>
                      <a:pt x="445" y="0"/>
                    </a:cubicBezTo>
                  </a:path>
                </a:pathLst>
              </a:custGeom>
              <a:solidFill>
                <a:srgbClr val="FFFFFF"/>
              </a:solidFill>
              <a:ln w="41275" cap="flat">
                <a:solidFill>
                  <a:srgbClr val="3076B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22" name="Freeform 12">
                <a:extLst>
                  <a:ext uri="{FF2B5EF4-FFF2-40B4-BE49-F238E27FC236}">
                    <a16:creationId xmlns:a16="http://schemas.microsoft.com/office/drawing/2014/main" id="{1A7634E5-B868-D647-8CAF-566C200CA432}"/>
                  </a:ext>
                </a:extLst>
              </p:cNvPr>
              <p:cNvSpPr>
                <a:spLocks noChangeArrowheads="1"/>
              </p:cNvSpPr>
              <p:nvPr/>
            </p:nvSpPr>
            <p:spPr bwMode="auto">
              <a:xfrm flipH="1">
                <a:off x="1980083" y="3259138"/>
                <a:ext cx="658813" cy="658813"/>
              </a:xfrm>
              <a:custGeom>
                <a:avLst/>
                <a:gdLst>
                  <a:gd name="T0" fmla="*/ 236 w 1833"/>
                  <a:gd name="T1" fmla="*/ 1833 h 1834"/>
                  <a:gd name="T2" fmla="*/ 1832 w 1833"/>
                  <a:gd name="T3" fmla="*/ 0 h 1834"/>
                  <a:gd name="T4" fmla="*/ 0 w 1833"/>
                  <a:gd name="T5" fmla="*/ 1584 h 1834"/>
                </a:gdLst>
                <a:ahLst/>
                <a:cxnLst>
                  <a:cxn ang="0">
                    <a:pos x="T0" y="T1"/>
                  </a:cxn>
                  <a:cxn ang="0">
                    <a:pos x="T2" y="T3"/>
                  </a:cxn>
                  <a:cxn ang="0">
                    <a:pos x="T4" y="T5"/>
                  </a:cxn>
                </a:cxnLst>
                <a:rect l="0" t="0" r="r" b="b"/>
                <a:pathLst>
                  <a:path w="1833" h="1834">
                    <a:moveTo>
                      <a:pt x="236" y="1833"/>
                    </a:moveTo>
                    <a:lnTo>
                      <a:pt x="1832" y="0"/>
                    </a:lnTo>
                    <a:lnTo>
                      <a:pt x="0" y="1584"/>
                    </a:lnTo>
                  </a:path>
                </a:pathLst>
              </a:custGeom>
              <a:solidFill>
                <a:srgbClr val="FFFFFF"/>
              </a:solidFill>
              <a:ln w="41275" cap="flat">
                <a:solidFill>
                  <a:srgbClr val="3076BC"/>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srgbClr val="B4009E"/>
                  </a:solidFill>
                  <a:effectLst/>
                  <a:uLnTx/>
                  <a:uFillTx/>
                  <a:latin typeface="Segoe UI"/>
                  <a:ea typeface="+mn-ea"/>
                  <a:cs typeface="+mn-cs"/>
                </a:endParaRPr>
              </a:p>
            </p:txBody>
          </p:sp>
          <p:sp>
            <p:nvSpPr>
              <p:cNvPr id="23" name="Freeform 22">
                <a:extLst>
                  <a:ext uri="{FF2B5EF4-FFF2-40B4-BE49-F238E27FC236}">
                    <a16:creationId xmlns:a16="http://schemas.microsoft.com/office/drawing/2014/main" id="{35BB1DB5-8879-8F42-968B-22A0F4D77D1F}"/>
                  </a:ext>
                </a:extLst>
              </p:cNvPr>
              <p:cNvSpPr/>
              <p:nvPr/>
            </p:nvSpPr>
            <p:spPr bwMode="auto">
              <a:xfrm>
                <a:off x="1458625" y="2733197"/>
                <a:ext cx="2473613" cy="1229206"/>
              </a:xfrm>
              <a:custGeom>
                <a:avLst/>
                <a:gdLst>
                  <a:gd name="connsiteX0" fmla="*/ 1226737 w 2453474"/>
                  <a:gd name="connsiteY0" fmla="*/ 0 h 1219198"/>
                  <a:gd name="connsiteX1" fmla="*/ 2447539 w 2453474"/>
                  <a:gd name="connsiteY1" fmla="*/ 1101670 h 1219198"/>
                  <a:gd name="connsiteX2" fmla="*/ 2453474 w 2453474"/>
                  <a:gd name="connsiteY2" fmla="*/ 1219198 h 1219198"/>
                  <a:gd name="connsiteX3" fmla="*/ 0 w 2453474"/>
                  <a:gd name="connsiteY3" fmla="*/ 1219198 h 1219198"/>
                  <a:gd name="connsiteX4" fmla="*/ 5935 w 2453474"/>
                  <a:gd name="connsiteY4" fmla="*/ 1101670 h 1219198"/>
                  <a:gd name="connsiteX5" fmla="*/ 1226737 w 2453474"/>
                  <a:gd name="connsiteY5" fmla="*/ 0 h 1219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3474" h="1219198">
                    <a:moveTo>
                      <a:pt x="1226737" y="0"/>
                    </a:moveTo>
                    <a:cubicBezTo>
                      <a:pt x="1862109" y="0"/>
                      <a:pt x="2384698" y="482878"/>
                      <a:pt x="2447539" y="1101670"/>
                    </a:cubicBezTo>
                    <a:lnTo>
                      <a:pt x="2453474" y="1219198"/>
                    </a:lnTo>
                    <a:lnTo>
                      <a:pt x="0" y="1219198"/>
                    </a:lnTo>
                    <a:lnTo>
                      <a:pt x="5935" y="1101670"/>
                    </a:lnTo>
                    <a:cubicBezTo>
                      <a:pt x="68776" y="482878"/>
                      <a:pt x="591365" y="0"/>
                      <a:pt x="1226737" y="0"/>
                    </a:cubicBezTo>
                    <a:close/>
                  </a:path>
                </a:pathLst>
              </a:custGeom>
              <a:noFill/>
              <a:ln w="41275">
                <a:solidFill>
                  <a:srgbClr val="235689"/>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B4009E"/>
                  </a:solidFill>
                  <a:effectLst/>
                  <a:uLnTx/>
                  <a:uFillTx/>
                  <a:latin typeface="Segoe UI"/>
                  <a:ea typeface="Segoe UI" pitchFamily="34" charset="0"/>
                  <a:cs typeface="Segoe UI" pitchFamily="34" charset="0"/>
                </a:endParaRPr>
              </a:p>
            </p:txBody>
          </p:sp>
        </p:grpSp>
      </p:grpSp>
      <p:grpSp>
        <p:nvGrpSpPr>
          <p:cNvPr id="2" name="Group 1">
            <a:extLst>
              <a:ext uri="{FF2B5EF4-FFF2-40B4-BE49-F238E27FC236}">
                <a16:creationId xmlns:a16="http://schemas.microsoft.com/office/drawing/2014/main" id="{F0F71B9D-FCF9-45C5-8EEA-8F8439B4DBAD}"/>
              </a:ext>
            </a:extLst>
          </p:cNvPr>
          <p:cNvGrpSpPr/>
          <p:nvPr/>
        </p:nvGrpSpPr>
        <p:grpSpPr>
          <a:xfrm>
            <a:off x="8072623" y="2248744"/>
            <a:ext cx="3113294" cy="2657658"/>
            <a:chOff x="8002288" y="2115880"/>
            <a:chExt cx="3113294" cy="2657658"/>
          </a:xfrm>
        </p:grpSpPr>
        <p:sp>
          <p:nvSpPr>
            <p:cNvPr id="15" name="Rectangle 14">
              <a:extLst>
                <a:ext uri="{FF2B5EF4-FFF2-40B4-BE49-F238E27FC236}">
                  <a16:creationId xmlns:a16="http://schemas.microsoft.com/office/drawing/2014/main" id="{1FC1BB56-9348-2649-B282-FE56547E75DE}"/>
                </a:ext>
              </a:extLst>
            </p:cNvPr>
            <p:cNvSpPr/>
            <p:nvPr/>
          </p:nvSpPr>
          <p:spPr>
            <a:xfrm>
              <a:off x="8002288" y="4293407"/>
              <a:ext cx="3113294" cy="480131"/>
            </a:xfrm>
            <a:prstGeom prst="rect">
              <a:avLst/>
            </a:prstGeom>
            <a:ln>
              <a:noFill/>
            </a:ln>
          </p:spPr>
          <p:txBody>
            <a:bodyPr wrap="square">
              <a:sp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r>
                <a:rPr kumimoji="0" lang="en-US" sz="2800" b="0" i="0" u="none" strike="noStrike" kern="1200" cap="none" spc="0" normalizeH="0" baseline="0" noProof="0">
                  <a:ln>
                    <a:noFill/>
                  </a:ln>
                  <a:solidFill>
                    <a:srgbClr val="505050"/>
                  </a:solidFill>
                  <a:effectLst/>
                  <a:uLnTx/>
                  <a:uFillTx/>
                  <a:latin typeface="Segoe UI Semilight" panose="020B0402040204020203" pitchFamily="34" charset="0"/>
                  <a:ea typeface="+mn-ea"/>
                  <a:cs typeface="Segoe UI Semilight" panose="020B0402040204020203" pitchFamily="34" charset="0"/>
                </a:rPr>
                <a:t>Flexibility</a:t>
              </a:r>
            </a:p>
          </p:txBody>
        </p:sp>
        <p:grpSp>
          <p:nvGrpSpPr>
            <p:cNvPr id="24" name="Group 23">
              <a:extLst>
                <a:ext uri="{FF2B5EF4-FFF2-40B4-BE49-F238E27FC236}">
                  <a16:creationId xmlns:a16="http://schemas.microsoft.com/office/drawing/2014/main" id="{50F13A03-6DF5-46EE-A9B4-74DC9AF164F8}"/>
                </a:ext>
              </a:extLst>
            </p:cNvPr>
            <p:cNvGrpSpPr/>
            <p:nvPr/>
          </p:nvGrpSpPr>
          <p:grpSpPr>
            <a:xfrm rot="10800000">
              <a:off x="8591756" y="2115880"/>
              <a:ext cx="1966537" cy="1988180"/>
              <a:chOff x="6856744" y="2832100"/>
              <a:chExt cx="2007526" cy="2029620"/>
            </a:xfrm>
          </p:grpSpPr>
          <p:grpSp>
            <p:nvGrpSpPr>
              <p:cNvPr id="25" name="Group 24">
                <a:extLst>
                  <a:ext uri="{FF2B5EF4-FFF2-40B4-BE49-F238E27FC236}">
                    <a16:creationId xmlns:a16="http://schemas.microsoft.com/office/drawing/2014/main" id="{6CBD0271-3E37-4AD4-89FF-A2F742A300AB}"/>
                  </a:ext>
                </a:extLst>
              </p:cNvPr>
              <p:cNvGrpSpPr/>
              <p:nvPr/>
            </p:nvGrpSpPr>
            <p:grpSpPr>
              <a:xfrm>
                <a:off x="7107238" y="2832100"/>
                <a:ext cx="1506537" cy="1736725"/>
                <a:chOff x="7107238" y="2832100"/>
                <a:chExt cx="1506537" cy="1736725"/>
              </a:xfrm>
            </p:grpSpPr>
            <p:sp>
              <p:nvSpPr>
                <p:cNvPr id="30" name="Freeform 31">
                  <a:extLst>
                    <a:ext uri="{FF2B5EF4-FFF2-40B4-BE49-F238E27FC236}">
                      <a16:creationId xmlns:a16="http://schemas.microsoft.com/office/drawing/2014/main" id="{00F8D200-4E86-4178-9661-9FDF05A378A5}"/>
                    </a:ext>
                  </a:extLst>
                </p:cNvPr>
                <p:cNvSpPr>
                  <a:spLocks noChangeArrowheads="1"/>
                </p:cNvSpPr>
                <p:nvPr/>
              </p:nvSpPr>
              <p:spPr bwMode="auto">
                <a:xfrm>
                  <a:off x="7107238" y="2832100"/>
                  <a:ext cx="1504950" cy="1736725"/>
                </a:xfrm>
                <a:custGeom>
                  <a:avLst/>
                  <a:gdLst>
                    <a:gd name="T0" fmla="*/ 2099 w 4184"/>
                    <a:gd name="T1" fmla="*/ 0 h 4827"/>
                    <a:gd name="T2" fmla="*/ 0 w 4184"/>
                    <a:gd name="T3" fmla="*/ 1206 h 4827"/>
                    <a:gd name="T4" fmla="*/ 0 w 4184"/>
                    <a:gd name="T5" fmla="*/ 3620 h 4827"/>
                    <a:gd name="T6" fmla="*/ 2099 w 4184"/>
                    <a:gd name="T7" fmla="*/ 4826 h 4827"/>
                    <a:gd name="T8" fmla="*/ 4183 w 4184"/>
                    <a:gd name="T9" fmla="*/ 3620 h 4827"/>
                    <a:gd name="T10" fmla="*/ 4183 w 4184"/>
                    <a:gd name="T11" fmla="*/ 1206 h 4827"/>
                    <a:gd name="T12" fmla="*/ 2099 w 4184"/>
                    <a:gd name="T13" fmla="*/ 0 h 4827"/>
                  </a:gdLst>
                  <a:ahLst/>
                  <a:cxnLst>
                    <a:cxn ang="0">
                      <a:pos x="T0" y="T1"/>
                    </a:cxn>
                    <a:cxn ang="0">
                      <a:pos x="T2" y="T3"/>
                    </a:cxn>
                    <a:cxn ang="0">
                      <a:pos x="T4" y="T5"/>
                    </a:cxn>
                    <a:cxn ang="0">
                      <a:pos x="T6" y="T7"/>
                    </a:cxn>
                    <a:cxn ang="0">
                      <a:pos x="T8" y="T9"/>
                    </a:cxn>
                    <a:cxn ang="0">
                      <a:pos x="T10" y="T11"/>
                    </a:cxn>
                    <a:cxn ang="0">
                      <a:pos x="T12" y="T13"/>
                    </a:cxn>
                  </a:cxnLst>
                  <a:rect l="0" t="0" r="r" b="b"/>
                  <a:pathLst>
                    <a:path w="4184" h="4827">
                      <a:moveTo>
                        <a:pt x="2099" y="0"/>
                      </a:moveTo>
                      <a:lnTo>
                        <a:pt x="0" y="1206"/>
                      </a:lnTo>
                      <a:lnTo>
                        <a:pt x="0" y="3620"/>
                      </a:lnTo>
                      <a:lnTo>
                        <a:pt x="2099" y="4826"/>
                      </a:lnTo>
                      <a:lnTo>
                        <a:pt x="4183" y="3620"/>
                      </a:lnTo>
                      <a:lnTo>
                        <a:pt x="4183" y="1206"/>
                      </a:lnTo>
                      <a:lnTo>
                        <a:pt x="2099" y="0"/>
                      </a:lnTo>
                    </a:path>
                  </a:pathLst>
                </a:custGeom>
                <a:noFill/>
                <a:ln w="38100" cap="flat">
                  <a:solidFill>
                    <a:srgbClr val="235689"/>
                  </a:solidFill>
                  <a:bevel/>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31" name="Line 32">
                  <a:extLst>
                    <a:ext uri="{FF2B5EF4-FFF2-40B4-BE49-F238E27FC236}">
                      <a16:creationId xmlns:a16="http://schemas.microsoft.com/office/drawing/2014/main" id="{32F9A2F8-D619-42B2-9178-E3F7263021FA}"/>
                    </a:ext>
                  </a:extLst>
                </p:cNvPr>
                <p:cNvSpPr>
                  <a:spLocks noChangeShapeType="1"/>
                </p:cNvSpPr>
                <p:nvPr/>
              </p:nvSpPr>
              <p:spPr bwMode="auto">
                <a:xfrm>
                  <a:off x="7862888" y="2832100"/>
                  <a:ext cx="0" cy="866775"/>
                </a:xfrm>
                <a:prstGeom prst="line">
                  <a:avLst/>
                </a:prstGeom>
                <a:noFill/>
                <a:ln w="38100" cap="flat">
                  <a:solidFill>
                    <a:srgbClr val="23568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32" name="Line 33">
                  <a:extLst>
                    <a:ext uri="{FF2B5EF4-FFF2-40B4-BE49-F238E27FC236}">
                      <a16:creationId xmlns:a16="http://schemas.microsoft.com/office/drawing/2014/main" id="{5DC138CB-A0B5-4AFC-892D-6C074182BD62}"/>
                    </a:ext>
                  </a:extLst>
                </p:cNvPr>
                <p:cNvSpPr>
                  <a:spLocks noChangeShapeType="1"/>
                </p:cNvSpPr>
                <p:nvPr/>
              </p:nvSpPr>
              <p:spPr bwMode="auto">
                <a:xfrm flipV="1">
                  <a:off x="7107238" y="3697288"/>
                  <a:ext cx="754063" cy="436563"/>
                </a:xfrm>
                <a:prstGeom prst="line">
                  <a:avLst/>
                </a:prstGeom>
                <a:noFill/>
                <a:ln w="38100" cap="flat">
                  <a:solidFill>
                    <a:srgbClr val="23568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33" name="Line 34">
                  <a:extLst>
                    <a:ext uri="{FF2B5EF4-FFF2-40B4-BE49-F238E27FC236}">
                      <a16:creationId xmlns:a16="http://schemas.microsoft.com/office/drawing/2014/main" id="{A92DCFA9-1EB0-4815-9BC1-80453A7C7074}"/>
                    </a:ext>
                  </a:extLst>
                </p:cNvPr>
                <p:cNvSpPr>
                  <a:spLocks noChangeShapeType="1"/>
                </p:cNvSpPr>
                <p:nvPr/>
              </p:nvSpPr>
              <p:spPr bwMode="auto">
                <a:xfrm flipH="1" flipV="1">
                  <a:off x="7861300" y="3697288"/>
                  <a:ext cx="752475" cy="436563"/>
                </a:xfrm>
                <a:prstGeom prst="line">
                  <a:avLst/>
                </a:prstGeom>
                <a:noFill/>
                <a:ln w="38100" cap="flat">
                  <a:solidFill>
                    <a:srgbClr val="235689"/>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E24686F8-5AFC-4218-BF23-6AF1582DEA03}"/>
                  </a:ext>
                </a:extLst>
              </p:cNvPr>
              <p:cNvGrpSpPr/>
              <p:nvPr/>
            </p:nvGrpSpPr>
            <p:grpSpPr>
              <a:xfrm>
                <a:off x="6856744" y="3120232"/>
                <a:ext cx="2007526" cy="1741488"/>
                <a:chOff x="6950075" y="3175000"/>
                <a:chExt cx="1820863" cy="1579563"/>
              </a:xfrm>
            </p:grpSpPr>
            <p:sp>
              <p:nvSpPr>
                <p:cNvPr id="27" name="Line 35">
                  <a:extLst>
                    <a:ext uri="{FF2B5EF4-FFF2-40B4-BE49-F238E27FC236}">
                      <a16:creationId xmlns:a16="http://schemas.microsoft.com/office/drawing/2014/main" id="{AED0ABC3-EF8E-45D4-9A04-62FDC4246C2D}"/>
                    </a:ext>
                  </a:extLst>
                </p:cNvPr>
                <p:cNvSpPr>
                  <a:spLocks noChangeShapeType="1"/>
                </p:cNvSpPr>
                <p:nvPr/>
              </p:nvSpPr>
              <p:spPr bwMode="auto">
                <a:xfrm flipV="1">
                  <a:off x="7862888" y="3698875"/>
                  <a:ext cx="0" cy="1055688"/>
                </a:xfrm>
                <a:prstGeom prst="line">
                  <a:avLst/>
                </a:prstGeom>
                <a:noFill/>
                <a:ln w="38100" cap="flat">
                  <a:solidFill>
                    <a:srgbClr val="3076BC"/>
                  </a:solidFill>
                  <a:round/>
                  <a:headEnd type="arrow"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28" name="Line 36">
                  <a:extLst>
                    <a:ext uri="{FF2B5EF4-FFF2-40B4-BE49-F238E27FC236}">
                      <a16:creationId xmlns:a16="http://schemas.microsoft.com/office/drawing/2014/main" id="{A56B5202-3A16-4842-8E0D-B330E314B307}"/>
                    </a:ext>
                  </a:extLst>
                </p:cNvPr>
                <p:cNvSpPr>
                  <a:spLocks noChangeShapeType="1"/>
                </p:cNvSpPr>
                <p:nvPr/>
              </p:nvSpPr>
              <p:spPr bwMode="auto">
                <a:xfrm flipH="1">
                  <a:off x="7861300" y="3175000"/>
                  <a:ext cx="909638" cy="523875"/>
                </a:xfrm>
                <a:prstGeom prst="line">
                  <a:avLst/>
                </a:prstGeom>
                <a:noFill/>
                <a:ln w="38100" cap="flat">
                  <a:solidFill>
                    <a:srgbClr val="3076BC"/>
                  </a:solidFill>
                  <a:round/>
                  <a:headEnd type="arrow"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sp>
              <p:nvSpPr>
                <p:cNvPr id="29" name="Line 37">
                  <a:extLst>
                    <a:ext uri="{FF2B5EF4-FFF2-40B4-BE49-F238E27FC236}">
                      <a16:creationId xmlns:a16="http://schemas.microsoft.com/office/drawing/2014/main" id="{D032CD19-F173-422A-92AE-D8D16B048699}"/>
                    </a:ext>
                  </a:extLst>
                </p:cNvPr>
                <p:cNvSpPr>
                  <a:spLocks noChangeShapeType="1"/>
                </p:cNvSpPr>
                <p:nvPr/>
              </p:nvSpPr>
              <p:spPr bwMode="auto">
                <a:xfrm>
                  <a:off x="6950075" y="3175000"/>
                  <a:ext cx="912813" cy="523875"/>
                </a:xfrm>
                <a:prstGeom prst="line">
                  <a:avLst/>
                </a:prstGeom>
                <a:noFill/>
                <a:ln w="38100" cap="flat">
                  <a:solidFill>
                    <a:srgbClr val="3076BC"/>
                  </a:solidFill>
                  <a:round/>
                  <a:headEnd type="arrow" w="lg"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B4009E"/>
                    </a:solidFill>
                    <a:effectLst/>
                    <a:uLnTx/>
                    <a:uFillTx/>
                    <a:latin typeface="Segoe UI"/>
                    <a:ea typeface="+mn-ea"/>
                    <a:cs typeface="+mn-cs"/>
                  </a:endParaRPr>
                </a:p>
              </p:txBody>
            </p:sp>
          </p:grpSp>
        </p:grpSp>
      </p:grpSp>
      <p:sp>
        <p:nvSpPr>
          <p:cNvPr id="35" name="Title 1">
            <a:extLst>
              <a:ext uri="{FF2B5EF4-FFF2-40B4-BE49-F238E27FC236}">
                <a16:creationId xmlns:a16="http://schemas.microsoft.com/office/drawing/2014/main" id="{D5A0D601-54B1-4E08-B2F2-F6A13ADD7A0E}"/>
              </a:ext>
            </a:extLst>
          </p:cNvPr>
          <p:cNvSpPr txBox="1">
            <a:spLocks/>
          </p:cNvSpPr>
          <p:nvPr/>
        </p:nvSpPr>
        <p:spPr>
          <a:xfrm>
            <a:off x="194537" y="364490"/>
            <a:ext cx="11818491" cy="7350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98" normalizeH="0" baseline="0" noProof="0">
                <a:ln w="3175">
                  <a:noFill/>
                </a:ln>
                <a:solidFill>
                  <a:srgbClr val="163555"/>
                </a:solidFill>
                <a:effectLst/>
                <a:uLnTx/>
                <a:uFillTx/>
                <a:latin typeface="Segoe UI (headings)"/>
                <a:cs typeface="Segoe UI Semibold" panose="020B0702040204020203" pitchFamily="34" charset="0"/>
              </a:rPr>
              <a:t>AI </a:t>
            </a:r>
            <a:r>
              <a:rPr lang="en-US" sz="4000" b="1" spc="-98">
                <a:solidFill>
                  <a:srgbClr val="163555"/>
                </a:solidFill>
                <a:latin typeface="Segoe UI (headings)"/>
                <a:cs typeface="Segoe UI Semibold" panose="020B0702040204020203" pitchFamily="34" charset="0"/>
              </a:rPr>
              <a:t>on the edge</a:t>
            </a:r>
            <a:endParaRPr kumimoji="0" lang="en-US" sz="4000" b="1" i="0" u="none" strike="noStrike" kern="1200" cap="none" spc="-98" normalizeH="0" baseline="0" noProof="0">
              <a:ln w="3175">
                <a:noFill/>
              </a:ln>
              <a:solidFill>
                <a:srgbClr val="163555"/>
              </a:solidFill>
              <a:effectLst/>
              <a:uLnTx/>
              <a:uFillTx/>
              <a:latin typeface="Segoe UI (headings)"/>
              <a:cs typeface="Segoe UI Semibold" panose="020B0702040204020203" pitchFamily="34" charset="0"/>
            </a:endParaRP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BF05-9401-4315-BE7B-58561B58F990}"/>
              </a:ext>
            </a:extLst>
          </p:cNvPr>
          <p:cNvSpPr>
            <a:spLocks noGrp="1"/>
          </p:cNvSpPr>
          <p:nvPr>
            <p:ph type="title"/>
          </p:nvPr>
        </p:nvSpPr>
        <p:spPr/>
        <p:txBody>
          <a:bodyPr/>
          <a:lstStyle/>
          <a:p>
            <a:r>
              <a:rPr lang="en-US"/>
              <a:t>Hello WinML!</a:t>
            </a:r>
          </a:p>
        </p:txBody>
      </p:sp>
      <p:sp>
        <p:nvSpPr>
          <p:cNvPr id="3" name="Text Placeholder 2">
            <a:extLst>
              <a:ext uri="{FF2B5EF4-FFF2-40B4-BE49-F238E27FC236}">
                <a16:creationId xmlns:a16="http://schemas.microsoft.com/office/drawing/2014/main" id="{225378E7-EA0F-4998-913E-61D6000A117E}"/>
              </a:ext>
            </a:extLst>
          </p:cNvPr>
          <p:cNvSpPr>
            <a:spLocks noGrp="1"/>
          </p:cNvSpPr>
          <p:nvPr>
            <p:ph type="body" idx="1"/>
          </p:nvPr>
        </p:nvSpPr>
        <p:spPr/>
        <p:txBody>
          <a:bodyPr/>
          <a:lstStyle/>
          <a:p>
            <a:r>
              <a:rPr lang="en-US"/>
              <a:t>Demo</a:t>
            </a:r>
          </a:p>
        </p:txBody>
      </p:sp>
    </p:spTree>
    <p:extLst>
      <p:ext uri="{BB962C8B-B14F-4D97-AF65-F5344CB8AC3E}">
        <p14:creationId xmlns:p14="http://schemas.microsoft.com/office/powerpoint/2010/main" val="174592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88263" y="1725657"/>
            <a:ext cx="5984910" cy="3988784"/>
          </a:xfrm>
        </p:spPr>
        <p:txBody>
          <a:bodyPr>
            <a:normAutofit fontScale="85000" lnSpcReduction="20000"/>
          </a:bodyPr>
          <a:lstStyle/>
          <a:p>
            <a:pPr marL="457200" indent="-457200">
              <a:lnSpc>
                <a:spcPct val="134000"/>
              </a:lnSpc>
              <a:buFont typeface="+mj-lt"/>
              <a:buAutoNum type="arabicPeriod"/>
            </a:pPr>
            <a:r>
              <a:rPr lang="en-US" sz="2400" kern="0">
                <a:solidFill>
                  <a:srgbClr val="163555"/>
                </a:solidFill>
              </a:rPr>
              <a:t>Developers can focus on their data and their scenarios, using Windows ML for model evaluation</a:t>
            </a:r>
          </a:p>
          <a:p>
            <a:pPr marL="457200" indent="-457200">
              <a:lnSpc>
                <a:spcPct val="134000"/>
              </a:lnSpc>
              <a:buFont typeface="+mj-lt"/>
              <a:buAutoNum type="arabicPeriod"/>
            </a:pPr>
            <a:endParaRPr lang="en-US" sz="2400" kern="0">
              <a:solidFill>
                <a:srgbClr val="163555"/>
              </a:solidFill>
            </a:endParaRPr>
          </a:p>
          <a:p>
            <a:pPr marL="457200" indent="-457200">
              <a:lnSpc>
                <a:spcPct val="134000"/>
              </a:lnSpc>
              <a:buFont typeface="+mj-lt"/>
              <a:buAutoNum type="arabicPeriod"/>
            </a:pPr>
            <a:r>
              <a:rPr lang="en-US" sz="2400" kern="0">
                <a:solidFill>
                  <a:srgbClr val="163555"/>
                </a:solidFill>
              </a:rPr>
              <a:t>Enables using ML models trained with a diverse set of toolkits</a:t>
            </a:r>
          </a:p>
          <a:p>
            <a:pPr marL="571500" lvl="1" indent="-342900">
              <a:lnSpc>
                <a:spcPct val="134000"/>
              </a:lnSpc>
              <a:buFont typeface="+mj-lt"/>
              <a:buAutoNum type="arabicPeriod"/>
            </a:pPr>
            <a:endParaRPr lang="en-US" sz="2400" kern="0">
              <a:solidFill>
                <a:srgbClr val="163555"/>
              </a:solidFill>
            </a:endParaRPr>
          </a:p>
          <a:p>
            <a:pPr marL="457200" indent="-457200">
              <a:lnSpc>
                <a:spcPct val="134000"/>
              </a:lnSpc>
              <a:buFont typeface="+mj-lt"/>
              <a:buAutoNum type="arabicPeriod"/>
            </a:pPr>
            <a:r>
              <a:rPr lang="en-US" sz="2400" kern="0">
                <a:solidFill>
                  <a:srgbClr val="163555"/>
                </a:solidFill>
              </a:rPr>
              <a:t>Hardware acceleration gets fast evaluation results across the diversity of the entire Windows device ecosystem.</a:t>
            </a:r>
          </a:p>
        </p:txBody>
      </p:sp>
      <p:sp>
        <p:nvSpPr>
          <p:cNvPr id="20" name="Title 1">
            <a:extLst>
              <a:ext uri="{FF2B5EF4-FFF2-40B4-BE49-F238E27FC236}">
                <a16:creationId xmlns:a16="http://schemas.microsoft.com/office/drawing/2014/main" id="{975F8D8F-5898-42F4-B475-D0C5B97D4241}"/>
              </a:ext>
            </a:extLst>
          </p:cNvPr>
          <p:cNvSpPr txBox="1">
            <a:spLocks/>
          </p:cNvSpPr>
          <p:nvPr/>
        </p:nvSpPr>
        <p:spPr>
          <a:xfrm>
            <a:off x="194537" y="364490"/>
            <a:ext cx="11818491" cy="7350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altLang="zh-CN" sz="4000" b="1" i="0" u="none" strike="noStrike" kern="1200" cap="none" spc="-98" normalizeH="0" baseline="0" noProof="0">
                <a:ln w="3175">
                  <a:noFill/>
                </a:ln>
                <a:solidFill>
                  <a:srgbClr val="163555"/>
                </a:solidFill>
                <a:effectLst/>
                <a:uLnTx/>
                <a:uFillTx/>
                <a:latin typeface="Segoe UI (headings)"/>
                <a:cs typeface="Segoe UI Semibold" panose="020B0702040204020203" pitchFamily="34" charset="0"/>
              </a:rPr>
              <a:t>Windows ML solves three problems for you</a:t>
            </a:r>
            <a:endParaRPr kumimoji="0" lang="en-US" sz="4000" b="1" i="0" u="none" strike="noStrike" kern="1200" cap="none" spc="-98" normalizeH="0" baseline="0" noProof="0">
              <a:ln w="3175">
                <a:noFill/>
              </a:ln>
              <a:solidFill>
                <a:srgbClr val="163555"/>
              </a:solidFill>
              <a:effectLst/>
              <a:uLnTx/>
              <a:uFillTx/>
              <a:latin typeface="Segoe UI (headings)"/>
              <a:cs typeface="Segoe UI Semibold" panose="020B0702040204020203" pitchFamily="34" charset="0"/>
            </a:endParaRPr>
          </a:p>
        </p:txBody>
      </p:sp>
      <p:grpSp>
        <p:nvGrpSpPr>
          <p:cNvPr id="16" name="Group 15">
            <a:extLst>
              <a:ext uri="{FF2B5EF4-FFF2-40B4-BE49-F238E27FC236}">
                <a16:creationId xmlns:a16="http://schemas.microsoft.com/office/drawing/2014/main" id="{69F305F8-5A7D-4AA3-B841-502A79693E54}"/>
              </a:ext>
            </a:extLst>
          </p:cNvPr>
          <p:cNvGrpSpPr/>
          <p:nvPr/>
        </p:nvGrpSpPr>
        <p:grpSpPr>
          <a:xfrm>
            <a:off x="7040879" y="1574806"/>
            <a:ext cx="4284476" cy="4252858"/>
            <a:chOff x="3360590" y="279926"/>
            <a:chExt cx="4678345" cy="5953858"/>
          </a:xfrm>
        </p:grpSpPr>
        <p:grpSp>
          <p:nvGrpSpPr>
            <p:cNvPr id="17" name="Group 16">
              <a:extLst>
                <a:ext uri="{FF2B5EF4-FFF2-40B4-BE49-F238E27FC236}">
                  <a16:creationId xmlns:a16="http://schemas.microsoft.com/office/drawing/2014/main" id="{5BE3673F-C4DC-427B-86F7-3ABCD6004572}"/>
                </a:ext>
              </a:extLst>
            </p:cNvPr>
            <p:cNvGrpSpPr/>
            <p:nvPr/>
          </p:nvGrpSpPr>
          <p:grpSpPr>
            <a:xfrm>
              <a:off x="3360590" y="4039471"/>
              <a:ext cx="4676122" cy="2194313"/>
              <a:chOff x="3360590" y="4028433"/>
              <a:chExt cx="4676122" cy="2194313"/>
            </a:xfrm>
          </p:grpSpPr>
          <p:sp>
            <p:nvSpPr>
              <p:cNvPr id="35" name="Rectangle 34">
                <a:extLst>
                  <a:ext uri="{FF2B5EF4-FFF2-40B4-BE49-F238E27FC236}">
                    <a16:creationId xmlns:a16="http://schemas.microsoft.com/office/drawing/2014/main" id="{37F81C5E-4F3C-420F-B36C-8FCA736850DD}"/>
                  </a:ext>
                </a:extLst>
              </p:cNvPr>
              <p:cNvSpPr/>
              <p:nvPr/>
            </p:nvSpPr>
            <p:spPr>
              <a:xfrm>
                <a:off x="3360590" y="4802596"/>
                <a:ext cx="2268518" cy="645982"/>
              </a:xfrm>
              <a:prstGeom prst="rect">
                <a:avLst/>
              </a:prstGeom>
              <a:solidFill>
                <a:srgbClr val="BFBF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Direct3D</a:t>
                </a:r>
              </a:p>
            </p:txBody>
          </p:sp>
          <p:sp>
            <p:nvSpPr>
              <p:cNvPr id="36" name="Rectangle 35">
                <a:extLst>
                  <a:ext uri="{FF2B5EF4-FFF2-40B4-BE49-F238E27FC236}">
                    <a16:creationId xmlns:a16="http://schemas.microsoft.com/office/drawing/2014/main" id="{4DDE4E99-CFBE-4AE4-B19B-5AF5AADC5A1E}"/>
                  </a:ext>
                </a:extLst>
              </p:cNvPr>
              <p:cNvSpPr/>
              <p:nvPr/>
            </p:nvSpPr>
            <p:spPr>
              <a:xfrm>
                <a:off x="3360590" y="5576764"/>
                <a:ext cx="2278249" cy="645982"/>
              </a:xfrm>
              <a:prstGeom prst="rect">
                <a:avLst/>
              </a:prstGeom>
              <a:solidFill>
                <a:srgbClr val="BFBF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GPU</a:t>
                </a:r>
              </a:p>
            </p:txBody>
          </p:sp>
          <p:sp>
            <p:nvSpPr>
              <p:cNvPr id="37" name="Rectangle 36">
                <a:extLst>
                  <a:ext uri="{FF2B5EF4-FFF2-40B4-BE49-F238E27FC236}">
                    <a16:creationId xmlns:a16="http://schemas.microsoft.com/office/drawing/2014/main" id="{E70053C6-5A2B-47D1-8950-76542976856F}"/>
                  </a:ext>
                </a:extLst>
              </p:cNvPr>
              <p:cNvSpPr/>
              <p:nvPr/>
            </p:nvSpPr>
            <p:spPr>
              <a:xfrm>
                <a:off x="5762122" y="4800205"/>
                <a:ext cx="2272213" cy="645982"/>
              </a:xfrm>
              <a:prstGeom prst="rect">
                <a:avLst/>
              </a:prstGeom>
              <a:solidFill>
                <a:srgbClr val="BFBFB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CPU</a:t>
                </a:r>
              </a:p>
            </p:txBody>
          </p:sp>
          <p:sp>
            <p:nvSpPr>
              <p:cNvPr id="38" name="Rectangle 37">
                <a:extLst>
                  <a:ext uri="{FF2B5EF4-FFF2-40B4-BE49-F238E27FC236}">
                    <a16:creationId xmlns:a16="http://schemas.microsoft.com/office/drawing/2014/main" id="{8A4CAE95-4A44-44E4-9C6C-62CDA084798D}"/>
                  </a:ext>
                </a:extLst>
              </p:cNvPr>
              <p:cNvSpPr/>
              <p:nvPr/>
            </p:nvSpPr>
            <p:spPr>
              <a:xfrm>
                <a:off x="3360590" y="4028433"/>
                <a:ext cx="4676122" cy="645982"/>
              </a:xfrm>
              <a:prstGeom prst="rect">
                <a:avLst/>
              </a:prstGeom>
              <a:solidFill>
                <a:srgbClr val="F2F2F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rPr>
                  <a:t>DirectML</a:t>
                </a:r>
                <a:endParaRPr kumimoji="0" lang="en-US" sz="1600" b="0" i="0" u="none" strike="noStrike" kern="1200" cap="none" spc="0" normalizeH="0" baseline="0" noProof="0">
                  <a:ln>
                    <a:noFill/>
                  </a:ln>
                  <a:solidFill>
                    <a:srgbClr val="505050"/>
                  </a:solidFill>
                  <a:effectLst/>
                  <a:uLnTx/>
                  <a:uFillTx/>
                  <a:latin typeface="Segoe UI" panose="020B0502040204020203" pitchFamily="34" charset="0"/>
                  <a:ea typeface="Microsoft Sans Serif" panose="020B0604020202020204" pitchFamily="34" charset="0"/>
                  <a:cs typeface="Segoe UI" panose="020B0502040204020203" pitchFamily="34" charset="0"/>
                </a:endParaRPr>
              </a:p>
            </p:txBody>
          </p:sp>
        </p:grpSp>
        <p:sp>
          <p:nvSpPr>
            <p:cNvPr id="19" name="Rectangle 18">
              <a:extLst>
                <a:ext uri="{FF2B5EF4-FFF2-40B4-BE49-F238E27FC236}">
                  <a16:creationId xmlns:a16="http://schemas.microsoft.com/office/drawing/2014/main" id="{AEA2AF14-5B64-4EB1-9433-87FC44CE7DEF}"/>
                </a:ext>
              </a:extLst>
            </p:cNvPr>
            <p:cNvSpPr/>
            <p:nvPr/>
          </p:nvSpPr>
          <p:spPr>
            <a:xfrm>
              <a:off x="3360590" y="3265308"/>
              <a:ext cx="4676122" cy="645982"/>
            </a:xfrm>
            <a:prstGeom prst="rect">
              <a:avLst/>
            </a:prstGeom>
            <a:solidFill>
              <a:srgbClr val="3076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icrosoft Sans Serif" panose="020B0604020202020204" pitchFamily="34" charset="0"/>
                  <a:cs typeface="Segoe UI" panose="020B0502040204020203" pitchFamily="34" charset="0"/>
                </a:rPr>
                <a:t>Model Inference Engine</a:t>
              </a:r>
            </a:p>
          </p:txBody>
        </p:sp>
        <p:sp>
          <p:nvSpPr>
            <p:cNvPr id="21" name="Rectangle 20">
              <a:extLst>
                <a:ext uri="{FF2B5EF4-FFF2-40B4-BE49-F238E27FC236}">
                  <a16:creationId xmlns:a16="http://schemas.microsoft.com/office/drawing/2014/main" id="{58097DFF-8615-4523-B0AB-C2D8FB9DB72C}"/>
                </a:ext>
              </a:extLst>
            </p:cNvPr>
            <p:cNvSpPr/>
            <p:nvPr/>
          </p:nvSpPr>
          <p:spPr>
            <a:xfrm>
              <a:off x="3360590" y="1716982"/>
              <a:ext cx="4676121" cy="645982"/>
            </a:xfrm>
            <a:prstGeom prst="rect">
              <a:avLst/>
            </a:prstGeom>
            <a:solidFill>
              <a:srgbClr val="3076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icrosoft Sans Serif" panose="020B0604020202020204" pitchFamily="34" charset="0"/>
                  <a:cs typeface="Segoe UI" panose="020B0502040204020203" pitchFamily="34" charset="0"/>
                </a:rPr>
                <a:t>WinML Win32 API</a:t>
              </a:r>
            </a:p>
          </p:txBody>
        </p:sp>
        <p:sp>
          <p:nvSpPr>
            <p:cNvPr id="23" name="Rectangle 22">
              <a:extLst>
                <a:ext uri="{FF2B5EF4-FFF2-40B4-BE49-F238E27FC236}">
                  <a16:creationId xmlns:a16="http://schemas.microsoft.com/office/drawing/2014/main" id="{AE2D9A24-0BDC-4C5B-ABAA-2CE5C657A5EA}"/>
                </a:ext>
              </a:extLst>
            </p:cNvPr>
            <p:cNvSpPr/>
            <p:nvPr/>
          </p:nvSpPr>
          <p:spPr>
            <a:xfrm>
              <a:off x="5772820" y="998046"/>
              <a:ext cx="2266115" cy="584189"/>
            </a:xfrm>
            <a:prstGeom prst="rect">
              <a:avLst/>
            </a:prstGeom>
            <a:solidFill>
              <a:srgbClr val="3076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WinML</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 UWP API</a:t>
              </a:r>
            </a:p>
          </p:txBody>
        </p:sp>
        <p:grpSp>
          <p:nvGrpSpPr>
            <p:cNvPr id="24" name="Group 23">
              <a:extLst>
                <a:ext uri="{FF2B5EF4-FFF2-40B4-BE49-F238E27FC236}">
                  <a16:creationId xmlns:a16="http://schemas.microsoft.com/office/drawing/2014/main" id="{2486E742-1B4A-4C98-92A0-911EBD5B1B11}"/>
                </a:ext>
              </a:extLst>
            </p:cNvPr>
            <p:cNvGrpSpPr/>
            <p:nvPr/>
          </p:nvGrpSpPr>
          <p:grpSpPr>
            <a:xfrm>
              <a:off x="3360590" y="279926"/>
              <a:ext cx="2271046" cy="1308875"/>
              <a:chOff x="2194233" y="1543706"/>
              <a:chExt cx="2277234" cy="691000"/>
            </a:xfrm>
            <a:solidFill>
              <a:srgbClr val="5C4B51"/>
            </a:solidFill>
          </p:grpSpPr>
          <p:sp>
            <p:nvSpPr>
              <p:cNvPr id="32" name="Rectangle 31">
                <a:extLst>
                  <a:ext uri="{FF2B5EF4-FFF2-40B4-BE49-F238E27FC236}">
                    <a16:creationId xmlns:a16="http://schemas.microsoft.com/office/drawing/2014/main" id="{62ECAC9D-7D1E-499B-B7A4-8D9C59F6B84D}"/>
                  </a:ext>
                </a:extLst>
              </p:cNvPr>
              <p:cNvSpPr/>
              <p:nvPr/>
            </p:nvSpPr>
            <p:spPr>
              <a:xfrm>
                <a:off x="2194233" y="1543706"/>
                <a:ext cx="2277234" cy="691000"/>
              </a:xfrm>
              <a:prstGeom prst="rect">
                <a:avLst/>
              </a:prstGeom>
              <a:solidFill>
                <a:srgbClr val="16355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Tw Cen MT" panose="020B0602020104020603" pitchFamily="34" charset="0"/>
                  <a:ea typeface="Microsoft Sans Serif"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31DA6A28-2C7A-4F60-8FD9-950588934D88}"/>
                  </a:ext>
                </a:extLst>
              </p:cNvPr>
              <p:cNvSpPr txBox="1"/>
              <p:nvPr/>
            </p:nvSpPr>
            <p:spPr>
              <a:xfrm>
                <a:off x="2290269" y="1732106"/>
                <a:ext cx="2132254" cy="276842"/>
              </a:xfrm>
              <a:prstGeom prst="round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Win32 App</a:t>
                </a:r>
              </a:p>
            </p:txBody>
          </p:sp>
        </p:grpSp>
        <p:sp>
          <p:nvSpPr>
            <p:cNvPr id="26" name="Rectangle 25">
              <a:extLst>
                <a:ext uri="{FF2B5EF4-FFF2-40B4-BE49-F238E27FC236}">
                  <a16:creationId xmlns:a16="http://schemas.microsoft.com/office/drawing/2014/main" id="{07C6661D-ABED-423B-9015-2637870B4B15}"/>
                </a:ext>
              </a:extLst>
            </p:cNvPr>
            <p:cNvSpPr/>
            <p:nvPr/>
          </p:nvSpPr>
          <p:spPr>
            <a:xfrm>
              <a:off x="3360590" y="2491145"/>
              <a:ext cx="4676121" cy="645982"/>
            </a:xfrm>
            <a:prstGeom prst="rect">
              <a:avLst/>
            </a:prstGeom>
            <a:solidFill>
              <a:srgbClr val="3076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chemeClr val="bg1"/>
                  </a:solidFill>
                  <a:effectLst/>
                  <a:uLnTx/>
                  <a:uFillTx/>
                  <a:latin typeface="Segoe UI" panose="020B0502040204020203" pitchFamily="34" charset="0"/>
                  <a:ea typeface="Microsoft Sans Serif" panose="020B0604020202020204" pitchFamily="34" charset="0"/>
                  <a:cs typeface="Segoe UI" panose="020B0502040204020203" pitchFamily="34" charset="0"/>
                </a:rPr>
                <a:t>WinML</a:t>
              </a:r>
              <a:r>
                <a:rPr kumimoji="0" lang="en-US" sz="1600" b="0" i="0" u="none" strike="noStrike" kern="1200" cap="none" spc="0" normalizeH="0" baseline="0" noProof="0">
                  <a:ln>
                    <a:noFill/>
                  </a:ln>
                  <a:solidFill>
                    <a:schemeClr val="bg1"/>
                  </a:solidFill>
                  <a:effectLst/>
                  <a:uLnTx/>
                  <a:uFillTx/>
                  <a:latin typeface="Segoe UI" panose="020B0502040204020203" pitchFamily="34" charset="0"/>
                  <a:ea typeface="Microsoft Sans Serif" panose="020B0604020202020204" pitchFamily="34" charset="0"/>
                  <a:cs typeface="Segoe UI" panose="020B0502040204020203" pitchFamily="34" charset="0"/>
                </a:rPr>
                <a:t> Runtime</a:t>
              </a:r>
            </a:p>
          </p:txBody>
        </p:sp>
        <p:sp>
          <p:nvSpPr>
            <p:cNvPr id="31" name="Rectangle 30">
              <a:extLst>
                <a:ext uri="{FF2B5EF4-FFF2-40B4-BE49-F238E27FC236}">
                  <a16:creationId xmlns:a16="http://schemas.microsoft.com/office/drawing/2014/main" id="{718AAAD7-FD1A-4228-8969-AA955629121B}"/>
                </a:ext>
              </a:extLst>
            </p:cNvPr>
            <p:cNvSpPr/>
            <p:nvPr/>
          </p:nvSpPr>
          <p:spPr>
            <a:xfrm>
              <a:off x="5772820" y="279926"/>
              <a:ext cx="2266115" cy="584189"/>
            </a:xfrm>
            <a:prstGeom prst="rect">
              <a:avLst/>
            </a:prstGeom>
            <a:solidFill>
              <a:srgbClr val="16355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icrosoft Sans Serif" panose="020B0604020202020204" pitchFamily="34" charset="0"/>
                  <a:cs typeface="Segoe UI" panose="020B0502040204020203" pitchFamily="34" charset="0"/>
                </a:rPr>
                <a:t>UWP App</a:t>
              </a:r>
            </a:p>
          </p:txBody>
        </p:sp>
      </p:grpSp>
    </p:spTree>
    <p:extLst>
      <p:ext uri="{BB962C8B-B14F-4D97-AF65-F5344CB8AC3E}">
        <p14:creationId xmlns:p14="http://schemas.microsoft.com/office/powerpoint/2010/main" val="349668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anim calcmode="lin" valueType="num">
                                      <p:cBhvr>
                                        <p:cTn id="8" dur="500" fill="hold"/>
                                        <p:tgtEl>
                                          <p:spTgt spid="16"/>
                                        </p:tgtEl>
                                        <p:attrNameLst>
                                          <p:attrName>ppt_x</p:attrName>
                                        </p:attrNameLst>
                                      </p:cBhvr>
                                      <p:tavLst>
                                        <p:tav tm="0">
                                          <p:val>
                                            <p:strVal val="#ppt_x"/>
                                          </p:val>
                                        </p:tav>
                                        <p:tav tm="100000">
                                          <p:val>
                                            <p:strVal val="#ppt_x"/>
                                          </p:val>
                                        </p:tav>
                                      </p:tavLst>
                                    </p:anim>
                                    <p:anim calcmode="lin" valueType="num">
                                      <p:cBhvr>
                                        <p:cTn id="9"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fade">
                                      <p:cBhvr>
                                        <p:cTn id="24"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normAutofit fontScale="90000"/>
          </a:bodyPr>
          <a:lstStyle/>
          <a:p>
            <a:r>
              <a:rPr lang="en-US"/>
              <a:t>Windows ML uses ONNX models</a:t>
            </a:r>
          </a:p>
        </p:txBody>
      </p:sp>
      <p:sp>
        <p:nvSpPr>
          <p:cNvPr id="6" name="Text Placeholder 5"/>
          <p:cNvSpPr>
            <a:spLocks noGrp="1"/>
          </p:cNvSpPr>
          <p:nvPr>
            <p:ph type="body" sz="quarter" idx="10"/>
          </p:nvPr>
        </p:nvSpPr>
        <p:spPr>
          <a:xfrm>
            <a:off x="584200" y="1435497"/>
            <a:ext cx="11018520" cy="4764381"/>
          </a:xfrm>
        </p:spPr>
        <p:txBody>
          <a:bodyPr/>
          <a:lstStyle/>
          <a:p>
            <a:pPr marL="228600" lvl="1" indent="0">
              <a:buNone/>
            </a:pPr>
            <a:endParaRPr lang="en-US" sz="1800"/>
          </a:p>
          <a:p>
            <a:pPr marL="228600" lvl="1" indent="0">
              <a:buNone/>
            </a:pPr>
            <a:endParaRPr lang="en-US" sz="1800"/>
          </a:p>
          <a:p>
            <a:pPr marL="0" indent="0">
              <a:buNone/>
            </a:pPr>
            <a:endParaRPr lang="en-US" sz="1800"/>
          </a:p>
        </p:txBody>
      </p:sp>
      <p:pic>
        <p:nvPicPr>
          <p:cNvPr id="4" name="Picture 3">
            <a:extLst>
              <a:ext uri="{FF2B5EF4-FFF2-40B4-BE49-F238E27FC236}">
                <a16:creationId xmlns:a16="http://schemas.microsoft.com/office/drawing/2014/main" id="{FC1E6EA8-7A8B-4B02-9168-0D5C685DE673}"/>
              </a:ext>
            </a:extLst>
          </p:cNvPr>
          <p:cNvPicPr>
            <a:picLocks noChangeAspect="1"/>
          </p:cNvPicPr>
          <p:nvPr/>
        </p:nvPicPr>
        <p:blipFill>
          <a:blip r:embed="rId3"/>
          <a:stretch>
            <a:fillRect/>
          </a:stretch>
        </p:blipFill>
        <p:spPr>
          <a:xfrm>
            <a:off x="0" y="9508"/>
            <a:ext cx="12192000" cy="6848492"/>
          </a:xfrm>
          <a:prstGeom prst="rect">
            <a:avLst/>
          </a:prstGeom>
        </p:spPr>
      </p:pic>
    </p:spTree>
    <p:extLst>
      <p:ext uri="{BB962C8B-B14F-4D97-AF65-F5344CB8AC3E}">
        <p14:creationId xmlns:p14="http://schemas.microsoft.com/office/powerpoint/2010/main" val="1490729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nsider Dev Tour template v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F17403C9-B31A-4443-89EB-31DB62E2042B}" vid="{B1E0BB34-2938-4203-A6CE-D358F46DFE06}"/>
    </a:ext>
  </a:extLst>
</a:theme>
</file>

<file path=ppt/theme/theme2.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4D170F48843B4469F4EBAA4989DCF06" ma:contentTypeVersion="10" ma:contentTypeDescription="Create a new document." ma:contentTypeScope="" ma:versionID="2f20f3d5ba0571e0196a57dbb2f3494b">
  <xsd:schema xmlns:xsd="http://www.w3.org/2001/XMLSchema" xmlns:xs="http://www.w3.org/2001/XMLSchema" xmlns:p="http://schemas.microsoft.com/office/2006/metadata/properties" xmlns:ns2="f6ecbb66-529e-4d85-a914-95a490d96b29" xmlns:ns3="c572443e-d5c7-4467-9262-fe356aab5cd9" targetNamespace="http://schemas.microsoft.com/office/2006/metadata/properties" ma:root="true" ma:fieldsID="64b42ee6732b56317aac76118bc80c77" ns2:_="" ns3:_="">
    <xsd:import namespace="f6ecbb66-529e-4d85-a914-95a490d96b29"/>
    <xsd:import namespace="c572443e-d5c7-4467-9262-fe356aab5cd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3:LastSharedByUser" minOccurs="0"/>
                <xsd:element ref="ns3:LastSharedByTim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ecbb66-529e-4d85-a914-95a490d96b2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572443e-d5c7-4467-9262-fe356aab5cd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LastSharedByUser" ma:index="15" nillable="true" ma:displayName="Last Shared By User" ma:hidden="true" ma:internalName="LastSharedByUser" ma:readOnly="true">
      <xsd:simpleType>
        <xsd:restriction base="dms:Note"/>
      </xsd:simpleType>
    </xsd:element>
    <xsd:element name="LastSharedByTime" ma:index="16"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46BA34-EED3-49A0-983C-6B02CD27FA8C}">
  <ds:schemaRefs>
    <ds:schemaRef ds:uri="http://schemas.microsoft.com/sharepoint/v3/contenttype/forms"/>
  </ds:schemaRefs>
</ds:datastoreItem>
</file>

<file path=customXml/itemProps2.xml><?xml version="1.0" encoding="utf-8"?>
<ds:datastoreItem xmlns:ds="http://schemas.openxmlformats.org/officeDocument/2006/customXml" ds:itemID="{479C1964-75E2-41C7-9E49-A35CB86A3081}">
  <ds:schemaRefs>
    <ds:schemaRef ds:uri="http://purl.org/dc/elements/1.1/"/>
    <ds:schemaRef ds:uri="http://schemas.microsoft.com/office/2006/metadata/properties"/>
    <ds:schemaRef ds:uri="http://schemas.microsoft.com/office/2006/documentManagement/types"/>
    <ds:schemaRef ds:uri="c572443e-d5c7-4467-9262-fe356aab5cd9"/>
    <ds:schemaRef ds:uri="http://purl.org/dc/terms/"/>
    <ds:schemaRef ds:uri="http://schemas.openxmlformats.org/package/2006/metadata/core-properties"/>
    <ds:schemaRef ds:uri="http://purl.org/dc/dcmitype/"/>
    <ds:schemaRef ds:uri="http://schemas.microsoft.com/office/infopath/2007/PartnerControls"/>
    <ds:schemaRef ds:uri="f6ecbb66-529e-4d85-a914-95a490d96b29"/>
    <ds:schemaRef ds:uri="http://www.w3.org/XML/1998/namespace"/>
  </ds:schemaRefs>
</ds:datastoreItem>
</file>

<file path=customXml/itemProps3.xml><?xml version="1.0" encoding="utf-8"?>
<ds:datastoreItem xmlns:ds="http://schemas.openxmlformats.org/officeDocument/2006/customXml" ds:itemID="{DD4B7F71-02E4-4E1B-BC3F-7041ACE668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ecbb66-529e-4d85-a914-95a490d96b29"/>
    <ds:schemaRef ds:uri="c572443e-d5c7-4467-9262-fe356aab5c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1911</Words>
  <Application>Microsoft Office PowerPoint</Application>
  <PresentationFormat>Widescreen</PresentationFormat>
  <Paragraphs>205</Paragraphs>
  <Slides>12</Slides>
  <Notes>12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12</vt:i4>
      </vt:variant>
    </vt:vector>
  </HeadingPairs>
  <TitlesOfParts>
    <vt:vector size="24" baseType="lpstr">
      <vt:lpstr>Arial</vt:lpstr>
      <vt:lpstr>Calibri</vt:lpstr>
      <vt:lpstr>Consolas</vt:lpstr>
      <vt:lpstr>Microsoft Sans Serif</vt:lpstr>
      <vt:lpstr>Segoe UI</vt:lpstr>
      <vt:lpstr>Segoe UI (headings)</vt:lpstr>
      <vt:lpstr>Segoe UI Semibold</vt:lpstr>
      <vt:lpstr>Segoe UI Semilight</vt:lpstr>
      <vt:lpstr>Tw Cen MT</vt:lpstr>
      <vt:lpstr>Wingdings</vt:lpstr>
      <vt:lpstr>Insider Dev Tour template v2</vt:lpstr>
      <vt:lpstr>5-50195_Microsoft_Build_Template</vt:lpstr>
      <vt:lpstr>Get Started with Machine Learning</vt:lpstr>
      <vt:lpstr>PowerPoint Presentation</vt:lpstr>
      <vt:lpstr>PowerPoint Presentation</vt:lpstr>
      <vt:lpstr>AI solves hard problems</vt:lpstr>
      <vt:lpstr>PowerPoint Presentation</vt:lpstr>
      <vt:lpstr>PowerPoint Presentation</vt:lpstr>
      <vt:lpstr>Hello WinML!</vt:lpstr>
      <vt:lpstr>PowerPoint Presentation</vt:lpstr>
      <vt:lpstr>Windows ML uses ONNX models</vt:lpstr>
      <vt:lpstr>PowerPoint Presentation</vt:lpstr>
      <vt:lpstr>Azure Custom Vision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Get Started with Machine Learning</dc:title>
  <cp:lastModifiedBy>Eric Ahlstrom</cp:lastModifiedBy>
  <cp:revision>2</cp:revision>
  <dcterms:modified xsi:type="dcterms:W3CDTF">2018-06-29T17:49:15Z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nikolame@microsoft.com</vt:lpwstr>
  </property>
  <property fmtid="{D5CDD505-2E9C-101B-9397-08002B2CF9AE}" pid="5" name="MSIP_Label_f42aa342-8706-4288-bd11-ebb85995028c_SetDate">
    <vt:lpwstr>2018-05-11T22:56:33.9810388Z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0x01010034D170F48843B4469F4EBAA4989DCF06</vt:lpwstr>
  </property>
</Properties>
</file>